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Inter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InterLight-bold.fntdata"/><Relationship Id="rId14" Type="http://schemas.openxmlformats.org/officeDocument/2006/relationships/slide" Target="slides/slide10.xml"/><Relationship Id="rId36" Type="http://schemas.openxmlformats.org/officeDocument/2006/relationships/font" Target="fonts/Inter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2b411377d_2_4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2b411377d_2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2b411377d_2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2b411377d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2b411377d_2_3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2b411377d_2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Text parsing</a:t>
            </a:r>
            <a:r>
              <a:rPr lang="en"/>
              <a:t> is the process of analyzing and breaking down a piece of text into its component parts. </a:t>
            </a:r>
            <a:r>
              <a:rPr lang="en"/>
              <a:t>T</a:t>
            </a:r>
            <a:r>
              <a:rPr lang="en"/>
              <a:t>he main goal of </a:t>
            </a:r>
            <a:r>
              <a:rPr b="1" lang="en"/>
              <a:t>lemmatization</a:t>
            </a:r>
            <a:r>
              <a:rPr lang="en"/>
              <a:t> is to reduce different inflected forms of a word into a single base form, to improve the accuracy of text analysis and processing. The main goal of</a:t>
            </a:r>
            <a:r>
              <a:rPr b="1" lang="en"/>
              <a:t> text filtering</a:t>
            </a:r>
            <a:r>
              <a:rPr lang="en"/>
              <a:t> is to remove irrelevant or noisy information from text data, while retaining important or relevant information that is useful for analysis or modeling.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2b411377d_2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2b411377d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2b411377d_2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2b411377d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2b411377d_2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2b411377d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Clusters can be formed based on different parameters:</a:t>
            </a:r>
            <a:endParaRPr/>
          </a:p>
          <a:p>
            <a:pPr indent="-317500" lvl="0" marL="457200" rtl="0" algn="l">
              <a:spcBef>
                <a:spcPts val="0"/>
              </a:spcBef>
              <a:spcAft>
                <a:spcPts val="0"/>
              </a:spcAft>
              <a:buSzPts val="1400"/>
              <a:buAutoNum type="arabicPeriod"/>
            </a:pPr>
            <a:r>
              <a:rPr lang="en"/>
              <a:t>Just based on frequency</a:t>
            </a:r>
            <a:endParaRPr/>
          </a:p>
          <a:p>
            <a:pPr indent="-317500" lvl="0" marL="457200" rtl="0" algn="l">
              <a:spcBef>
                <a:spcPts val="0"/>
              </a:spcBef>
              <a:spcAft>
                <a:spcPts val="0"/>
              </a:spcAft>
              <a:buSzPts val="1400"/>
              <a:buAutoNum type="arabicPeriod"/>
            </a:pPr>
            <a:r>
              <a:rPr lang="en"/>
              <a:t>TF-IDF score: which tells how important the word is for the document.</a:t>
            </a:r>
            <a:endParaRPr/>
          </a:p>
          <a:p>
            <a:pPr indent="-317500" lvl="0" marL="457200" rtl="0" algn="l">
              <a:spcBef>
                <a:spcPts val="0"/>
              </a:spcBef>
              <a:spcAft>
                <a:spcPts val="0"/>
              </a:spcAft>
              <a:buSzPts val="1400"/>
              <a:buAutoNum type="arabicPeriod"/>
            </a:pPr>
            <a:r>
              <a:rPr lang="en"/>
              <a:t>Topic modeling: form clusters based on similar topics or themes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Since, for our dataset: we are analysing reviews for 5 brands </a:t>
            </a:r>
            <a:r>
              <a:rPr lang="en"/>
              <a:t>song</a:t>
            </a:r>
            <a:r>
              <a:rPr lang="en"/>
              <a:t> with the customer reviews and their ratings:</a:t>
            </a:r>
            <a:endParaRPr/>
          </a:p>
          <a:p>
            <a:pPr indent="0" lvl="0" marL="0" rtl="0" algn="l">
              <a:spcBef>
                <a:spcPts val="0"/>
              </a:spcBef>
              <a:spcAft>
                <a:spcPts val="0"/>
              </a:spcAft>
              <a:buNone/>
            </a:pPr>
            <a:r>
              <a:rPr lang="en"/>
              <a:t>We wanted model to form exact 5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reduce dimensionality of data and extract most important features.</a:t>
            </a:r>
            <a:endParaRPr/>
          </a:p>
          <a:p>
            <a:pPr indent="0" lvl="0" marL="0" rtl="0" algn="l">
              <a:spcBef>
                <a:spcPts val="0"/>
              </a:spcBef>
              <a:spcAft>
                <a:spcPts val="0"/>
              </a:spcAft>
              <a:buNone/>
            </a:pPr>
            <a:r>
              <a:rPr lang="en">
                <a:solidFill>
                  <a:schemeClr val="dk1"/>
                </a:solidFill>
              </a:rPr>
              <a:t>We have test our model with different SVD values: 10,50,70 and default 100.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fitting our unsupervised cluster model with these parameters. We were able to see that model with svd =100 gives best result. And forms cluster of words based on above parameters.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2b411377d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2b411377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2b411377d_2_3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2b411377d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creating text clusters, based on review body tone and sentiments of the speakers customers for target 5 brands.</a:t>
            </a:r>
            <a:endParaRPr/>
          </a:p>
          <a:p>
            <a:pPr indent="0" lvl="0" marL="0" rtl="0" algn="l">
              <a:spcBef>
                <a:spcPts val="0"/>
              </a:spcBef>
              <a:spcAft>
                <a:spcPts val="0"/>
              </a:spcAft>
              <a:buNone/>
            </a:pPr>
            <a:r>
              <a:rPr lang="en"/>
              <a:t>We have included single and multi terms to create different topics, since review might have mutual information dependencies to get their sentiments.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2b411377d_2_3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2b411377d_2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term cut off and document cut off threshold values and their themes: model has segregated different topics, for all the svd values range:</a:t>
            </a:r>
            <a:endParaRPr/>
          </a:p>
          <a:p>
            <a:pPr indent="0" lvl="0" marL="0" rtl="0" algn="l">
              <a:spcBef>
                <a:spcPts val="0"/>
              </a:spcBef>
              <a:spcAft>
                <a:spcPts val="0"/>
              </a:spcAft>
              <a:buNone/>
            </a:pPr>
            <a:r>
              <a:rPr lang="en"/>
              <a:t>Some have positive sentiments range, others have negatives or mixed sentiments.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2b411377d_2_3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2b411377d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in SAS we can just put whether to use TF-IDF, </a:t>
            </a:r>
            <a:r>
              <a:rPr lang="en"/>
              <a:t>mutual</a:t>
            </a:r>
            <a:r>
              <a:rPr lang="en"/>
              <a:t> </a:t>
            </a:r>
            <a:r>
              <a:rPr lang="en"/>
              <a:t>information</a:t>
            </a:r>
            <a:r>
              <a:rPr lang="en"/>
              <a:t> or entropy s pur parameter, but in tf-df how much relevance to keep, we can not show that.. To </a:t>
            </a:r>
            <a:r>
              <a:rPr lang="en"/>
              <a:t>accommodate</a:t>
            </a:r>
            <a:r>
              <a:rPr lang="en"/>
              <a:t> the relevance parameter. We have coded visualization script in python to analyze more about the parameter.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2b411377d_2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2b411377d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2b411377d_2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2b411377d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2b411377d_2_4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2b411377d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determine different types of topics being configured by clustering and topic modeling, we wanted to predict star ratings based on the reviews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2b411377d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2b411377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2b411377d_2_3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2b411377d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After we ran the model, we got the maximum Roc value of 93.8% of the Regression model with term weight of mutual information and max svd dimension of 100, </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second maximum roc value is 93% with regression mutual information and svd dimension of 70.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And we are getting minimum roc of 79% for regression decision with svd dimension of 50.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ROC value for Regression Interpretable model is 85.5%.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2b411377d_3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2b411377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Roc chart for all model for training, validation and test dataset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2b411377d_2_3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2b411377d_2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filtered the ratings for binary form by making a bucket of 1,2, and 3 as 0. And putting 4 and 5 ratings as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2b411377d_2_3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2b411377d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histogram chart pf predicted ratings for beats.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2b411377d_2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2b411377d_2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is the output of regression interpretable node,</a:t>
            </a:r>
            <a:endParaRPr/>
          </a:p>
          <a:p>
            <a:pPr indent="0" lvl="0" marL="0" rtl="0" algn="l">
              <a:spcBef>
                <a:spcPts val="0"/>
              </a:spcBef>
              <a:spcAft>
                <a:spcPts val="0"/>
              </a:spcAft>
              <a:buNone/>
            </a:pPr>
            <a:r>
              <a:rPr lang="en"/>
              <a:t>It consists of text cluster probabilities and binary text topics</a:t>
            </a:r>
            <a:endParaRPr/>
          </a:p>
          <a:p>
            <a:pPr indent="0" lvl="0" marL="0" rtl="0" algn="l">
              <a:spcBef>
                <a:spcPts val="0"/>
              </a:spcBef>
              <a:spcAft>
                <a:spcPts val="0"/>
              </a:spcAft>
              <a:buNone/>
            </a:pPr>
            <a:r>
              <a:rPr lang="en"/>
              <a:t>Cluster 1 shows significant value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2b411377d_3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32b411377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checked the values of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2b411377d_2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2b411377d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2b411377d_2_4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2b411377d_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f82925fc1_1_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f82925fc1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2b411377d_8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2b411377d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d9ad39b82_2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d9ad39b82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2b411377d_2_2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2b411377d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2b411377d_2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2b411377d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all the marketplaces into existence, customer reviews play a very important role in the business and a whopping 91% of people read product reviews regularly. </a:t>
            </a:r>
            <a:endParaRPr/>
          </a:p>
          <a:p>
            <a:pPr indent="0" lvl="0" marL="0" rtl="0" algn="l">
              <a:spcBef>
                <a:spcPts val="0"/>
              </a:spcBef>
              <a:spcAft>
                <a:spcPts val="0"/>
              </a:spcAft>
              <a:buNone/>
            </a:pPr>
            <a:r>
              <a:rPr lang="en"/>
              <a:t>According to a Forbes report, 94% consumers avoid a product because of negative reviews. Infact, 81% avoid using the brand again. </a:t>
            </a:r>
            <a:endParaRPr/>
          </a:p>
          <a:p>
            <a:pPr indent="0" lvl="0" marL="0" rtl="0" algn="l">
              <a:spcBef>
                <a:spcPts val="0"/>
              </a:spcBef>
              <a:spcAft>
                <a:spcPts val="0"/>
              </a:spcAft>
              <a:buNone/>
            </a:pPr>
            <a:r>
              <a:rPr lang="en"/>
              <a:t>A study has shown that having as few as five reviews makes the products 270% more likely to sell compared to products with no reviews.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2b411377d_2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2b411377d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2b411377d_2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2b411377d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 these intriguing facts motivated us to explore the customer product reviews and hence, we have sourced a mobile electronics review dataset from amazon’s official website. A snapshot of the data source can be seen here with the star ratings and detailed product review.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2b411377d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2b41137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a:t>
            </a:r>
            <a:r>
              <a:rPr lang="en"/>
              <a:t>dataset</a:t>
            </a:r>
            <a:r>
              <a:rPr lang="en"/>
              <a:t> had around 2 million rows and 15 columns but we have restricted our study to only analyze the speaker reviews. Shubham will be explaining more on how the data has been cleaned and modified.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2b411377d_8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2b411377d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2" name="Shape 52"/>
        <p:cNvGrpSpPr/>
        <p:nvPr/>
      </p:nvGrpSpPr>
      <p:grpSpPr>
        <a:xfrm>
          <a:off x="0" y="0"/>
          <a:ext cx="0" cy="0"/>
          <a:chOff x="0" y="0"/>
          <a:chExt cx="0" cy="0"/>
        </a:xfrm>
      </p:grpSpPr>
      <p:sp>
        <p:nvSpPr>
          <p:cNvPr id="53" name="Google Shape;53;p13"/>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13"/>
          <p:cNvSpPr txBox="1"/>
          <p:nvPr>
            <p:ph type="title"/>
          </p:nvPr>
        </p:nvSpPr>
        <p:spPr>
          <a:xfrm>
            <a:off x="1037875" y="836000"/>
            <a:ext cx="7068300" cy="396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1037875" y="1353950"/>
            <a:ext cx="2191800" cy="3030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6" name="Google Shape;56;p13"/>
          <p:cNvSpPr txBox="1"/>
          <p:nvPr>
            <p:ph idx="2" type="body"/>
          </p:nvPr>
        </p:nvSpPr>
        <p:spPr>
          <a:xfrm>
            <a:off x="3460026" y="1353950"/>
            <a:ext cx="2191800" cy="3030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7" name="Google Shape;57;p13"/>
          <p:cNvSpPr txBox="1"/>
          <p:nvPr>
            <p:ph idx="3" type="body"/>
          </p:nvPr>
        </p:nvSpPr>
        <p:spPr>
          <a:xfrm>
            <a:off x="5882177" y="1353950"/>
            <a:ext cx="2191800" cy="3030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8" name="Google Shape;58;p13"/>
          <p:cNvSpPr txBox="1"/>
          <p:nvPr>
            <p:ph idx="12" type="sldNum"/>
          </p:nvPr>
        </p:nvSpPr>
        <p:spPr>
          <a:xfrm>
            <a:off x="8328184" y="45974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gradFill>
          <a:gsLst>
            <a:gs pos="0">
              <a:schemeClr val="accent2"/>
            </a:gs>
            <a:gs pos="100000">
              <a:schemeClr val="dk1"/>
            </a:gs>
          </a:gsLst>
          <a:lin ang="8100019" scaled="0"/>
        </a:gradFill>
      </p:bgPr>
    </p:bg>
    <p:spTree>
      <p:nvGrpSpPr>
        <p:cNvPr id="59" name="Shape 59"/>
        <p:cNvGrpSpPr/>
        <p:nvPr/>
      </p:nvGrpSpPr>
      <p:grpSpPr>
        <a:xfrm>
          <a:off x="0" y="0"/>
          <a:ext cx="0" cy="0"/>
          <a:chOff x="0" y="0"/>
          <a:chExt cx="0" cy="0"/>
        </a:xfrm>
      </p:grpSpPr>
      <p:sp>
        <p:nvSpPr>
          <p:cNvPr id="60" name="Google Shape;60;p14"/>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4"/>
          <p:cNvSpPr txBox="1"/>
          <p:nvPr>
            <p:ph type="ctrTitle"/>
          </p:nvPr>
        </p:nvSpPr>
        <p:spPr>
          <a:xfrm>
            <a:off x="1037875" y="1662450"/>
            <a:ext cx="7068300" cy="181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4.gif"/><Relationship Id="rId2" Type="http://schemas.openxmlformats.org/officeDocument/2006/relationships/image" Target="../media/image1.gif"/><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26436" r="27715" t="0"/>
          <a:stretch/>
        </p:blipFill>
        <p:spPr>
          <a:xfrm>
            <a:off x="105549" y="4380600"/>
            <a:ext cx="601750" cy="522125"/>
          </a:xfrm>
          <a:prstGeom prst="rect">
            <a:avLst/>
          </a:prstGeom>
          <a:noFill/>
          <a:ln>
            <a:noFill/>
          </a:ln>
        </p:spPr>
      </p:pic>
      <p:pic>
        <p:nvPicPr>
          <p:cNvPr id="10" name="Google Shape;10;p1"/>
          <p:cNvPicPr preferRelativeResize="0"/>
          <p:nvPr/>
        </p:nvPicPr>
        <p:blipFill>
          <a:blip r:embed="rId2">
            <a:alphaModFix/>
          </a:blip>
          <a:stretch>
            <a:fillRect/>
          </a:stretch>
        </p:blipFill>
        <p:spPr>
          <a:xfrm>
            <a:off x="38750" y="4910424"/>
            <a:ext cx="742150" cy="19017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gif"/><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9.png"/><Relationship Id="rId5" Type="http://schemas.openxmlformats.org/officeDocument/2006/relationships/image" Target="../media/image1.gif"/><Relationship Id="rId6" Type="http://schemas.openxmlformats.org/officeDocument/2006/relationships/image" Target="../media/image3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7.jpg"/><Relationship Id="rId8"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34.gif"/><Relationship Id="rId5" Type="http://schemas.openxmlformats.org/officeDocument/2006/relationships/image" Target="../media/image1.gif"/><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45.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34.gif"/><Relationship Id="rId5" Type="http://schemas.openxmlformats.org/officeDocument/2006/relationships/image" Target="../media/image1.gif"/><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49.png"/><Relationship Id="rId7"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1.gif"/><Relationship Id="rId5"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p15"/>
          <p:cNvPicPr preferRelativeResize="0"/>
          <p:nvPr/>
        </p:nvPicPr>
        <p:blipFill>
          <a:blip r:embed="rId4">
            <a:alphaModFix/>
          </a:blip>
          <a:stretch>
            <a:fillRect/>
          </a:stretch>
        </p:blipFill>
        <p:spPr>
          <a:xfrm>
            <a:off x="957700" y="3880450"/>
            <a:ext cx="2529124" cy="1263050"/>
          </a:xfrm>
          <a:prstGeom prst="rect">
            <a:avLst/>
          </a:prstGeom>
          <a:noFill/>
          <a:ln>
            <a:noFill/>
          </a:ln>
        </p:spPr>
      </p:pic>
      <p:pic>
        <p:nvPicPr>
          <p:cNvPr id="67" name="Google Shape;67;p15"/>
          <p:cNvPicPr preferRelativeResize="0"/>
          <p:nvPr/>
        </p:nvPicPr>
        <p:blipFill>
          <a:blip r:embed="rId5">
            <a:alphaModFix/>
          </a:blip>
          <a:stretch>
            <a:fillRect/>
          </a:stretch>
        </p:blipFill>
        <p:spPr>
          <a:xfrm>
            <a:off x="6382450" y="3367688"/>
            <a:ext cx="1439124" cy="1439124"/>
          </a:xfrm>
          <a:prstGeom prst="rect">
            <a:avLst/>
          </a:prstGeom>
          <a:noFill/>
          <a:ln>
            <a:noFill/>
          </a:ln>
        </p:spPr>
      </p:pic>
      <p:pic>
        <p:nvPicPr>
          <p:cNvPr id="68" name="Google Shape;68;p15"/>
          <p:cNvPicPr preferRelativeResize="0"/>
          <p:nvPr/>
        </p:nvPicPr>
        <p:blipFill>
          <a:blip r:embed="rId6">
            <a:alphaModFix/>
          </a:blip>
          <a:stretch>
            <a:fillRect/>
          </a:stretch>
        </p:blipFill>
        <p:spPr>
          <a:xfrm>
            <a:off x="7303065" y="4272879"/>
            <a:ext cx="1840939" cy="870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4"/>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1" name="Google Shape;141;p24"/>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7</a:t>
            </a:r>
            <a:endParaRPr sz="1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5"/>
          <p:cNvSpPr txBox="1"/>
          <p:nvPr>
            <p:ph type="title"/>
          </p:nvPr>
        </p:nvSpPr>
        <p:spPr>
          <a:xfrm>
            <a:off x="221575" y="77025"/>
            <a:ext cx="7068300" cy="39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73763"/>
              </a:buClr>
              <a:buSzPts val="3600"/>
              <a:buFont typeface="Times New Roman"/>
              <a:buChar char="➢"/>
            </a:pPr>
            <a:r>
              <a:rPr b="1" lang="en" sz="3600">
                <a:solidFill>
                  <a:srgbClr val="073763"/>
                </a:solidFill>
                <a:latin typeface="Times New Roman"/>
                <a:ea typeface="Times New Roman"/>
                <a:cs typeface="Times New Roman"/>
                <a:sym typeface="Times New Roman"/>
              </a:rPr>
              <a:t>Text Parsing and Filter</a:t>
            </a:r>
            <a:endParaRPr b="1" sz="3600">
              <a:solidFill>
                <a:srgbClr val="073763"/>
              </a:solidFill>
              <a:latin typeface="Times New Roman"/>
              <a:ea typeface="Times New Roman"/>
              <a:cs typeface="Times New Roman"/>
              <a:sym typeface="Times New Roman"/>
            </a:endParaRPr>
          </a:p>
        </p:txBody>
      </p:sp>
      <p:sp>
        <p:nvSpPr>
          <p:cNvPr id="147" name="Google Shape;147;p25"/>
          <p:cNvSpPr txBox="1"/>
          <p:nvPr>
            <p:ph idx="1" type="body"/>
          </p:nvPr>
        </p:nvSpPr>
        <p:spPr>
          <a:xfrm>
            <a:off x="221563" y="900100"/>
            <a:ext cx="2036100" cy="278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rgbClr val="45818E"/>
                </a:solidFill>
                <a:latin typeface="Times New Roman"/>
                <a:ea typeface="Times New Roman"/>
                <a:cs typeface="Times New Roman"/>
                <a:sym typeface="Times New Roman"/>
              </a:rPr>
              <a:t>Text Parsing</a:t>
            </a:r>
            <a:endParaRPr b="1" sz="2000">
              <a:solidFill>
                <a:srgbClr val="45818E"/>
              </a:solidFill>
              <a:latin typeface="Times New Roman"/>
              <a:ea typeface="Times New Roman"/>
              <a:cs typeface="Times New Roman"/>
              <a:sym typeface="Times New Roman"/>
            </a:endParaRPr>
          </a:p>
        </p:txBody>
      </p:sp>
      <p:sp>
        <p:nvSpPr>
          <p:cNvPr id="148" name="Google Shape;148;p25"/>
          <p:cNvSpPr txBox="1"/>
          <p:nvPr>
            <p:ph idx="2" type="body"/>
          </p:nvPr>
        </p:nvSpPr>
        <p:spPr>
          <a:xfrm>
            <a:off x="3063275" y="1670192"/>
            <a:ext cx="2036100" cy="51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45818E"/>
                </a:solidFill>
                <a:latin typeface="Times New Roman"/>
                <a:ea typeface="Times New Roman"/>
                <a:cs typeface="Times New Roman"/>
                <a:sym typeface="Times New Roman"/>
              </a:rPr>
              <a:t>Text Filter</a:t>
            </a:r>
            <a:endParaRPr b="1" sz="2000">
              <a:solidFill>
                <a:srgbClr val="45818E"/>
              </a:solidFill>
              <a:latin typeface="Times New Roman"/>
              <a:ea typeface="Times New Roman"/>
              <a:cs typeface="Times New Roman"/>
              <a:sym typeface="Times New Roman"/>
            </a:endParaRPr>
          </a:p>
        </p:txBody>
      </p:sp>
      <p:pic>
        <p:nvPicPr>
          <p:cNvPr id="149" name="Google Shape;149;p25"/>
          <p:cNvPicPr preferRelativeResize="0"/>
          <p:nvPr/>
        </p:nvPicPr>
        <p:blipFill rotWithShape="1">
          <a:blip r:embed="rId4">
            <a:alphaModFix/>
          </a:blip>
          <a:srcRect b="0" l="2162" r="0" t="0"/>
          <a:stretch/>
        </p:blipFill>
        <p:spPr>
          <a:xfrm>
            <a:off x="221575" y="1329221"/>
            <a:ext cx="2841688" cy="2684722"/>
          </a:xfrm>
          <a:prstGeom prst="rect">
            <a:avLst/>
          </a:prstGeom>
          <a:noFill/>
          <a:ln>
            <a:noFill/>
          </a:ln>
        </p:spPr>
      </p:pic>
      <p:pic>
        <p:nvPicPr>
          <p:cNvPr id="150" name="Google Shape;150;p25"/>
          <p:cNvPicPr preferRelativeResize="0"/>
          <p:nvPr/>
        </p:nvPicPr>
        <p:blipFill>
          <a:blip r:embed="rId5">
            <a:alphaModFix/>
          </a:blip>
          <a:stretch>
            <a:fillRect/>
          </a:stretch>
        </p:blipFill>
        <p:spPr>
          <a:xfrm>
            <a:off x="5692200" y="1292588"/>
            <a:ext cx="3451800" cy="3522675"/>
          </a:xfrm>
          <a:prstGeom prst="rect">
            <a:avLst/>
          </a:prstGeom>
          <a:noFill/>
          <a:ln>
            <a:noFill/>
          </a:ln>
        </p:spPr>
      </p:pic>
      <p:pic>
        <p:nvPicPr>
          <p:cNvPr id="151" name="Google Shape;151;p25"/>
          <p:cNvPicPr preferRelativeResize="0"/>
          <p:nvPr/>
        </p:nvPicPr>
        <p:blipFill rotWithShape="1">
          <a:blip r:embed="rId6">
            <a:alphaModFix/>
          </a:blip>
          <a:srcRect b="0" l="-1720" r="1719" t="0"/>
          <a:stretch/>
        </p:blipFill>
        <p:spPr>
          <a:xfrm>
            <a:off x="767049" y="4164974"/>
            <a:ext cx="4686325" cy="719900"/>
          </a:xfrm>
          <a:prstGeom prst="rect">
            <a:avLst/>
          </a:prstGeom>
          <a:noFill/>
          <a:ln>
            <a:noFill/>
          </a:ln>
        </p:spPr>
      </p:pic>
      <p:sp>
        <p:nvSpPr>
          <p:cNvPr id="152" name="Google Shape;152;p25"/>
          <p:cNvSpPr txBox="1"/>
          <p:nvPr/>
        </p:nvSpPr>
        <p:spPr>
          <a:xfrm>
            <a:off x="5363544" y="792861"/>
            <a:ext cx="369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5818E"/>
                </a:solidFill>
                <a:latin typeface="Times New Roman"/>
                <a:ea typeface="Times New Roman"/>
                <a:cs typeface="Times New Roman"/>
                <a:sym typeface="Times New Roman"/>
              </a:rPr>
              <a:t>Python code for lemmatization</a:t>
            </a:r>
            <a:endParaRPr b="1" sz="2000">
              <a:solidFill>
                <a:srgbClr val="45818E"/>
              </a:solidFill>
              <a:latin typeface="Times New Roman"/>
              <a:ea typeface="Times New Roman"/>
              <a:cs typeface="Times New Roman"/>
              <a:sym typeface="Times New Roman"/>
            </a:endParaRPr>
          </a:p>
        </p:txBody>
      </p:sp>
      <p:sp>
        <p:nvSpPr>
          <p:cNvPr id="153" name="Google Shape;153;p25"/>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4" name="Google Shape;154;p25"/>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8</a:t>
            </a:r>
            <a:endParaRPr sz="1000">
              <a:solidFill>
                <a:schemeClr val="lt1"/>
              </a:solidFill>
            </a:endParaRPr>
          </a:p>
        </p:txBody>
      </p:sp>
      <p:pic>
        <p:nvPicPr>
          <p:cNvPr id="155" name="Google Shape;155;p25"/>
          <p:cNvPicPr preferRelativeResize="0"/>
          <p:nvPr/>
        </p:nvPicPr>
        <p:blipFill>
          <a:blip r:embed="rId7">
            <a:alphaModFix/>
          </a:blip>
          <a:stretch>
            <a:fillRect/>
          </a:stretch>
        </p:blipFill>
        <p:spPr>
          <a:xfrm>
            <a:off x="3063275" y="2185588"/>
            <a:ext cx="2600849" cy="189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32887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B5394"/>
              </a:buClr>
              <a:buSzPts val="3600"/>
              <a:buFont typeface="Times New Roman"/>
              <a:buChar char="➢"/>
            </a:pPr>
            <a:r>
              <a:rPr b="1" lang="en" sz="3600">
                <a:solidFill>
                  <a:srgbClr val="0B5394"/>
                </a:solidFill>
                <a:latin typeface="Times New Roman"/>
                <a:ea typeface="Times New Roman"/>
                <a:cs typeface="Times New Roman"/>
                <a:sym typeface="Times New Roman"/>
              </a:rPr>
              <a:t>Results</a:t>
            </a:r>
            <a:endParaRPr b="1" sz="3600">
              <a:solidFill>
                <a:srgbClr val="0B5394"/>
              </a:solidFill>
              <a:latin typeface="Times New Roman"/>
              <a:ea typeface="Times New Roman"/>
              <a:cs typeface="Times New Roman"/>
              <a:sym typeface="Times New Roman"/>
            </a:endParaRPr>
          </a:p>
        </p:txBody>
      </p:sp>
      <p:pic>
        <p:nvPicPr>
          <p:cNvPr id="161" name="Google Shape;161;p26"/>
          <p:cNvPicPr preferRelativeResize="0"/>
          <p:nvPr/>
        </p:nvPicPr>
        <p:blipFill>
          <a:blip r:embed="rId4">
            <a:alphaModFix/>
          </a:blip>
          <a:stretch>
            <a:fillRect/>
          </a:stretch>
        </p:blipFill>
        <p:spPr>
          <a:xfrm>
            <a:off x="38750" y="4910424"/>
            <a:ext cx="742150" cy="190176"/>
          </a:xfrm>
          <a:prstGeom prst="rect">
            <a:avLst/>
          </a:prstGeom>
          <a:noFill/>
          <a:ln>
            <a:noFill/>
          </a:ln>
        </p:spPr>
      </p:pic>
      <p:pic>
        <p:nvPicPr>
          <p:cNvPr id="162" name="Google Shape;162;p26"/>
          <p:cNvPicPr preferRelativeResize="0"/>
          <p:nvPr/>
        </p:nvPicPr>
        <p:blipFill rotWithShape="1">
          <a:blip r:embed="rId5">
            <a:alphaModFix/>
          </a:blip>
          <a:srcRect b="0" l="1547" r="10011" t="0"/>
          <a:stretch/>
        </p:blipFill>
        <p:spPr>
          <a:xfrm>
            <a:off x="847400" y="1460250"/>
            <a:ext cx="6386102" cy="3607851"/>
          </a:xfrm>
          <a:prstGeom prst="rect">
            <a:avLst/>
          </a:prstGeom>
          <a:noFill/>
          <a:ln>
            <a:noFill/>
          </a:ln>
        </p:spPr>
      </p:pic>
      <p:sp>
        <p:nvSpPr>
          <p:cNvPr id="163" name="Google Shape;163;p26"/>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4" name="Google Shape;164;p26"/>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9</a:t>
            </a:r>
            <a:endParaRPr sz="1000">
              <a:solidFill>
                <a:schemeClr val="lt1"/>
              </a:solidFill>
            </a:endParaRPr>
          </a:p>
        </p:txBody>
      </p:sp>
      <p:sp>
        <p:nvSpPr>
          <p:cNvPr id="165" name="Google Shape;165;p26"/>
          <p:cNvSpPr/>
          <p:nvPr/>
        </p:nvSpPr>
        <p:spPr>
          <a:xfrm>
            <a:off x="7876725" y="161775"/>
            <a:ext cx="1087800" cy="449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Speaker</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Sound</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Good</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Great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Work</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Quality</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Product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Volume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Music</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Little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Bluetooth</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Battery</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Phone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Device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Price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Unit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Small</a:t>
            </a:r>
            <a:endParaRPr>
              <a:latin typeface="Times New Roman"/>
              <a:ea typeface="Times New Roman"/>
              <a:cs typeface="Times New Roman"/>
              <a:sym typeface="Times New Roman"/>
            </a:endParaRPr>
          </a:p>
        </p:txBody>
      </p:sp>
      <p:cxnSp>
        <p:nvCxnSpPr>
          <p:cNvPr id="166" name="Google Shape;166;p26"/>
          <p:cNvCxnSpPr/>
          <p:nvPr/>
        </p:nvCxnSpPr>
        <p:spPr>
          <a:xfrm flipH="1">
            <a:off x="7803850" y="177225"/>
            <a:ext cx="10200" cy="4461000"/>
          </a:xfrm>
          <a:prstGeom prst="straightConnector1">
            <a:avLst/>
          </a:prstGeom>
          <a:noFill/>
          <a:ln cap="flat" cmpd="sng" w="19050">
            <a:solidFill>
              <a:srgbClr val="07376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7"/>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 name="Google Shape;172;p27"/>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10</a:t>
            </a:r>
            <a:endParaRPr sz="10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8"/>
          <p:cNvSpPr txBox="1"/>
          <p:nvPr>
            <p:ph idx="1" type="body"/>
          </p:nvPr>
        </p:nvSpPr>
        <p:spPr>
          <a:xfrm>
            <a:off x="1037875" y="1353950"/>
            <a:ext cx="2191800" cy="303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8" name="Google Shape;178;p28"/>
          <p:cNvSpPr txBox="1"/>
          <p:nvPr>
            <p:ph idx="2" type="body"/>
          </p:nvPr>
        </p:nvSpPr>
        <p:spPr>
          <a:xfrm>
            <a:off x="3460026" y="1353950"/>
            <a:ext cx="2191800" cy="303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9" name="Google Shape;179;p28"/>
          <p:cNvSpPr txBox="1"/>
          <p:nvPr>
            <p:ph idx="4294967295" type="body"/>
          </p:nvPr>
        </p:nvSpPr>
        <p:spPr>
          <a:xfrm>
            <a:off x="5882177" y="1353950"/>
            <a:ext cx="2191800" cy="303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8"/>
          <p:cNvPicPr preferRelativeResize="0"/>
          <p:nvPr/>
        </p:nvPicPr>
        <p:blipFill rotWithShape="1">
          <a:blip r:embed="rId4">
            <a:alphaModFix/>
          </a:blip>
          <a:srcRect b="0" l="0" r="13606" t="0"/>
          <a:stretch/>
        </p:blipFill>
        <p:spPr>
          <a:xfrm>
            <a:off x="835050" y="1354625"/>
            <a:ext cx="7776785" cy="3562724"/>
          </a:xfrm>
          <a:prstGeom prst="rect">
            <a:avLst/>
          </a:prstGeom>
          <a:noFill/>
          <a:ln>
            <a:noFill/>
          </a:ln>
        </p:spPr>
      </p:pic>
      <p:sp>
        <p:nvSpPr>
          <p:cNvPr id="181" name="Google Shape;181;p28"/>
          <p:cNvSpPr txBox="1"/>
          <p:nvPr>
            <p:ph type="title"/>
          </p:nvPr>
        </p:nvSpPr>
        <p:spPr>
          <a:xfrm>
            <a:off x="289875" y="80800"/>
            <a:ext cx="83157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73763"/>
              </a:buClr>
              <a:buSzPts val="3600"/>
              <a:buFont typeface="Times New Roman"/>
              <a:buChar char="➢"/>
            </a:pPr>
            <a:r>
              <a:rPr b="1" lang="en" sz="3600">
                <a:solidFill>
                  <a:srgbClr val="073763"/>
                </a:solidFill>
                <a:latin typeface="Times New Roman"/>
                <a:ea typeface="Times New Roman"/>
                <a:cs typeface="Times New Roman"/>
                <a:sym typeface="Times New Roman"/>
              </a:rPr>
              <a:t>Sas Text Cluster Model</a:t>
            </a:r>
            <a:endParaRPr b="1" sz="3600">
              <a:solidFill>
                <a:srgbClr val="073763"/>
              </a:solidFill>
              <a:latin typeface="Times New Roman"/>
              <a:ea typeface="Times New Roman"/>
              <a:cs typeface="Times New Roman"/>
              <a:sym typeface="Times New Roman"/>
            </a:endParaRPr>
          </a:p>
        </p:txBody>
      </p:sp>
      <p:sp>
        <p:nvSpPr>
          <p:cNvPr id="182" name="Google Shape;182;p28"/>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28"/>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11</a:t>
            </a:r>
            <a:endParaRPr sz="1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624826" y="1872099"/>
            <a:ext cx="7894352" cy="2996950"/>
          </a:xfrm>
          <a:prstGeom prst="rect">
            <a:avLst/>
          </a:prstGeom>
          <a:noFill/>
          <a:ln>
            <a:noFill/>
          </a:ln>
        </p:spPr>
      </p:pic>
      <p:sp>
        <p:nvSpPr>
          <p:cNvPr id="189" name="Google Shape;189;p29"/>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 name="Google Shape;190;p29"/>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12</a:t>
            </a:r>
            <a:endParaRPr sz="1000">
              <a:solidFill>
                <a:schemeClr val="lt1"/>
              </a:solidFill>
            </a:endParaRPr>
          </a:p>
        </p:txBody>
      </p:sp>
      <p:sp>
        <p:nvSpPr>
          <p:cNvPr id="191" name="Google Shape;191;p29"/>
          <p:cNvSpPr/>
          <p:nvPr/>
        </p:nvSpPr>
        <p:spPr>
          <a:xfrm>
            <a:off x="2833500" y="303625"/>
            <a:ext cx="3656448" cy="1568484"/>
          </a:xfrm>
          <a:prstGeom prst="cloud">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D7E74"/>
                </a:solidFill>
                <a:latin typeface="Times New Roman"/>
                <a:ea typeface="Times New Roman"/>
                <a:cs typeface="Times New Roman"/>
                <a:sym typeface="Times New Roman"/>
              </a:rPr>
              <a:t>Rating Clusters</a:t>
            </a:r>
            <a:endParaRPr b="1" sz="2400">
              <a:solidFill>
                <a:srgbClr val="1D7E74"/>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30"/>
          <p:cNvPicPr preferRelativeResize="0"/>
          <p:nvPr/>
        </p:nvPicPr>
        <p:blipFill>
          <a:blip r:embed="rId4">
            <a:alphaModFix/>
          </a:blip>
          <a:stretch>
            <a:fillRect/>
          </a:stretch>
        </p:blipFill>
        <p:spPr>
          <a:xfrm>
            <a:off x="2525325" y="480287"/>
            <a:ext cx="6553124" cy="2541200"/>
          </a:xfrm>
          <a:prstGeom prst="rect">
            <a:avLst/>
          </a:prstGeom>
          <a:noFill/>
          <a:ln>
            <a:noFill/>
          </a:ln>
        </p:spPr>
      </p:pic>
      <p:sp>
        <p:nvSpPr>
          <p:cNvPr id="197" name="Google Shape;197;p30"/>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 name="Google Shape;198;p30"/>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13</a:t>
            </a:r>
            <a:endParaRPr sz="1000">
              <a:solidFill>
                <a:schemeClr val="lt1"/>
              </a:solidFill>
            </a:endParaRPr>
          </a:p>
        </p:txBody>
      </p:sp>
      <p:sp>
        <p:nvSpPr>
          <p:cNvPr id="199" name="Google Shape;199;p30"/>
          <p:cNvSpPr txBox="1"/>
          <p:nvPr/>
        </p:nvSpPr>
        <p:spPr>
          <a:xfrm>
            <a:off x="403675" y="302000"/>
            <a:ext cx="51435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1B786E"/>
              </a:buClr>
              <a:buSzPts val="2500"/>
              <a:buFont typeface="Times New Roman"/>
              <a:buChar char="➢"/>
            </a:pPr>
            <a:r>
              <a:rPr b="1" lang="en" sz="2500">
                <a:solidFill>
                  <a:srgbClr val="1B786E"/>
                </a:solidFill>
                <a:latin typeface="Times New Roman"/>
                <a:ea typeface="Times New Roman"/>
                <a:cs typeface="Times New Roman"/>
                <a:sym typeface="Times New Roman"/>
              </a:rPr>
              <a:t>Text Topic</a:t>
            </a:r>
            <a:endParaRPr b="1" sz="2500">
              <a:solidFill>
                <a:srgbClr val="1B786E"/>
              </a:solidFill>
              <a:latin typeface="Times New Roman"/>
              <a:ea typeface="Times New Roman"/>
              <a:cs typeface="Times New Roman"/>
              <a:sym typeface="Times New Roman"/>
            </a:endParaRPr>
          </a:p>
        </p:txBody>
      </p:sp>
      <p:pic>
        <p:nvPicPr>
          <p:cNvPr id="200" name="Google Shape;200;p30"/>
          <p:cNvPicPr preferRelativeResize="0"/>
          <p:nvPr/>
        </p:nvPicPr>
        <p:blipFill rotWithShape="1">
          <a:blip r:embed="rId5">
            <a:alphaModFix/>
          </a:blip>
          <a:srcRect b="22239" l="0" r="39423" t="0"/>
          <a:stretch/>
        </p:blipFill>
        <p:spPr>
          <a:xfrm>
            <a:off x="1545000" y="3956225"/>
            <a:ext cx="6463575" cy="1070800"/>
          </a:xfrm>
          <a:prstGeom prst="rect">
            <a:avLst/>
          </a:prstGeom>
          <a:noFill/>
          <a:ln>
            <a:noFill/>
          </a:ln>
        </p:spPr>
      </p:pic>
      <p:pic>
        <p:nvPicPr>
          <p:cNvPr id="201" name="Google Shape;201;p30"/>
          <p:cNvPicPr preferRelativeResize="0"/>
          <p:nvPr/>
        </p:nvPicPr>
        <p:blipFill>
          <a:blip r:embed="rId6">
            <a:alphaModFix/>
          </a:blip>
          <a:stretch>
            <a:fillRect/>
          </a:stretch>
        </p:blipFill>
        <p:spPr>
          <a:xfrm>
            <a:off x="207275" y="1555400"/>
            <a:ext cx="2220525" cy="226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1"/>
          <p:cNvSpPr txBox="1"/>
          <p:nvPr>
            <p:ph type="title"/>
          </p:nvPr>
        </p:nvSpPr>
        <p:spPr>
          <a:xfrm>
            <a:off x="180438" y="110850"/>
            <a:ext cx="7953900" cy="3963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Clr>
                <a:srgbClr val="45818E"/>
              </a:buClr>
              <a:buSzPct val="100000"/>
              <a:buFont typeface="Times New Roman"/>
              <a:buChar char="➢"/>
            </a:pPr>
            <a:r>
              <a:rPr b="1" lang="en">
                <a:solidFill>
                  <a:srgbClr val="45818E"/>
                </a:solidFill>
                <a:latin typeface="Times New Roman"/>
                <a:ea typeface="Times New Roman"/>
                <a:cs typeface="Times New Roman"/>
                <a:sym typeface="Times New Roman"/>
              </a:rPr>
              <a:t>Entropy text topics (Topic viewer)</a:t>
            </a:r>
            <a:endParaRPr b="1">
              <a:solidFill>
                <a:srgbClr val="45818E"/>
              </a:solidFill>
              <a:latin typeface="Times New Roman"/>
              <a:ea typeface="Times New Roman"/>
              <a:cs typeface="Times New Roman"/>
              <a:sym typeface="Times New Roman"/>
            </a:endParaRPr>
          </a:p>
        </p:txBody>
      </p:sp>
      <p:pic>
        <p:nvPicPr>
          <p:cNvPr id="207" name="Google Shape;207;p31"/>
          <p:cNvPicPr preferRelativeResize="0"/>
          <p:nvPr/>
        </p:nvPicPr>
        <p:blipFill>
          <a:blip r:embed="rId4">
            <a:alphaModFix/>
          </a:blip>
          <a:stretch>
            <a:fillRect/>
          </a:stretch>
        </p:blipFill>
        <p:spPr>
          <a:xfrm>
            <a:off x="936725" y="764375"/>
            <a:ext cx="7687299" cy="4142949"/>
          </a:xfrm>
          <a:prstGeom prst="rect">
            <a:avLst/>
          </a:prstGeom>
          <a:noFill/>
          <a:ln>
            <a:noFill/>
          </a:ln>
        </p:spPr>
      </p:pic>
      <p:sp>
        <p:nvSpPr>
          <p:cNvPr id="208" name="Google Shape;208;p31"/>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9" name="Google Shape;209;p31"/>
          <p:cNvSpPr txBox="1"/>
          <p:nvPr/>
        </p:nvSpPr>
        <p:spPr>
          <a:xfrm>
            <a:off x="8779322" y="4761900"/>
            <a:ext cx="41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14</a:t>
            </a:r>
            <a:endParaRPr sz="1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2"/>
          <p:cNvSpPr txBox="1"/>
          <p:nvPr>
            <p:ph idx="2" type="body"/>
          </p:nvPr>
        </p:nvSpPr>
        <p:spPr>
          <a:xfrm>
            <a:off x="4943338" y="111565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15" name="Google Shape;215;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16" name="Google Shape;216;p32"/>
          <p:cNvPicPr preferRelativeResize="0"/>
          <p:nvPr/>
        </p:nvPicPr>
        <p:blipFill rotWithShape="1">
          <a:blip r:embed="rId4">
            <a:alphaModFix/>
          </a:blip>
          <a:srcRect b="0" l="0" r="57077" t="9428"/>
          <a:stretch/>
        </p:blipFill>
        <p:spPr>
          <a:xfrm>
            <a:off x="450075" y="682025"/>
            <a:ext cx="3924814" cy="3946575"/>
          </a:xfrm>
          <a:prstGeom prst="rect">
            <a:avLst/>
          </a:prstGeom>
          <a:noFill/>
          <a:ln>
            <a:noFill/>
          </a:ln>
        </p:spPr>
      </p:pic>
      <p:sp>
        <p:nvSpPr>
          <p:cNvPr id="217" name="Google Shape;217;p32"/>
          <p:cNvSpPr txBox="1"/>
          <p:nvPr/>
        </p:nvSpPr>
        <p:spPr>
          <a:xfrm>
            <a:off x="1861675" y="145725"/>
            <a:ext cx="70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218" name="Google Shape;218;p32"/>
          <p:cNvPicPr preferRelativeResize="0"/>
          <p:nvPr/>
        </p:nvPicPr>
        <p:blipFill rotWithShape="1">
          <a:blip r:embed="rId4">
            <a:alphaModFix/>
          </a:blip>
          <a:srcRect b="2321" l="42922" r="15173" t="9425"/>
          <a:stretch/>
        </p:blipFill>
        <p:spPr>
          <a:xfrm>
            <a:off x="4461188" y="732604"/>
            <a:ext cx="4555035" cy="3845417"/>
          </a:xfrm>
          <a:prstGeom prst="rect">
            <a:avLst/>
          </a:prstGeom>
          <a:noFill/>
          <a:ln>
            <a:noFill/>
          </a:ln>
        </p:spPr>
      </p:pic>
      <p:sp>
        <p:nvSpPr>
          <p:cNvPr id="219" name="Google Shape;219;p32"/>
          <p:cNvSpPr txBox="1"/>
          <p:nvPr>
            <p:ph type="title"/>
          </p:nvPr>
        </p:nvSpPr>
        <p:spPr>
          <a:xfrm>
            <a:off x="46900" y="59475"/>
            <a:ext cx="8520600" cy="57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45818E"/>
              </a:buClr>
              <a:buSzPts val="2000"/>
              <a:buFont typeface="Times New Roman"/>
              <a:buChar char="➢"/>
            </a:pPr>
            <a:r>
              <a:rPr b="1" lang="en" sz="2000">
                <a:solidFill>
                  <a:srgbClr val="45818E"/>
                </a:solidFill>
                <a:latin typeface="Times New Roman"/>
                <a:ea typeface="Times New Roman"/>
                <a:cs typeface="Times New Roman"/>
                <a:sym typeface="Times New Roman"/>
              </a:rPr>
              <a:t>Text topic model based on Brands, Relevance and inter-topic distance</a:t>
            </a:r>
            <a:endParaRPr b="1" sz="2000">
              <a:solidFill>
                <a:srgbClr val="45818E"/>
              </a:solidFill>
              <a:latin typeface="Times New Roman"/>
              <a:ea typeface="Times New Roman"/>
              <a:cs typeface="Times New Roman"/>
              <a:sym typeface="Times New Roman"/>
            </a:endParaRPr>
          </a:p>
        </p:txBody>
      </p:sp>
      <p:pic>
        <p:nvPicPr>
          <p:cNvPr id="220" name="Google Shape;220;p32"/>
          <p:cNvPicPr preferRelativeResize="0"/>
          <p:nvPr/>
        </p:nvPicPr>
        <p:blipFill>
          <a:blip r:embed="rId5">
            <a:alphaModFix/>
          </a:blip>
          <a:stretch>
            <a:fillRect/>
          </a:stretch>
        </p:blipFill>
        <p:spPr>
          <a:xfrm>
            <a:off x="38750" y="4910424"/>
            <a:ext cx="742150" cy="190176"/>
          </a:xfrm>
          <a:prstGeom prst="rect">
            <a:avLst/>
          </a:prstGeom>
          <a:noFill/>
          <a:ln>
            <a:noFill/>
          </a:ln>
        </p:spPr>
      </p:pic>
      <p:pic>
        <p:nvPicPr>
          <p:cNvPr id="221" name="Google Shape;221;p32"/>
          <p:cNvPicPr preferRelativeResize="0"/>
          <p:nvPr/>
        </p:nvPicPr>
        <p:blipFill rotWithShape="1">
          <a:blip r:embed="rId6">
            <a:alphaModFix/>
          </a:blip>
          <a:srcRect b="0" l="26436" r="27715" t="0"/>
          <a:stretch/>
        </p:blipFill>
        <p:spPr>
          <a:xfrm>
            <a:off x="105549" y="4380600"/>
            <a:ext cx="601750" cy="522125"/>
          </a:xfrm>
          <a:prstGeom prst="rect">
            <a:avLst/>
          </a:prstGeom>
          <a:noFill/>
          <a:ln>
            <a:noFill/>
          </a:ln>
        </p:spPr>
      </p:pic>
      <p:sp>
        <p:nvSpPr>
          <p:cNvPr id="222" name="Google Shape;222;p32"/>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 name="Google Shape;223;p32"/>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15</a:t>
            </a:r>
            <a:endParaRPr sz="1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3"/>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 name="Google Shape;229;p33"/>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16</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pic>
        <p:nvPicPr>
          <p:cNvPr id="73" name="Google Shape;73;p16"/>
          <p:cNvPicPr preferRelativeResize="0"/>
          <p:nvPr/>
        </p:nvPicPr>
        <p:blipFill>
          <a:blip r:embed="rId4">
            <a:alphaModFix/>
          </a:blip>
          <a:stretch>
            <a:fillRect/>
          </a:stretch>
        </p:blipFill>
        <p:spPr>
          <a:xfrm>
            <a:off x="5799050" y="1663500"/>
            <a:ext cx="1271550" cy="1271550"/>
          </a:xfrm>
          <a:prstGeom prst="rect">
            <a:avLst/>
          </a:prstGeom>
          <a:noFill/>
          <a:ln>
            <a:noFill/>
          </a:ln>
        </p:spPr>
      </p:pic>
      <p:pic>
        <p:nvPicPr>
          <p:cNvPr id="74" name="Google Shape;74;p16"/>
          <p:cNvPicPr preferRelativeResize="0"/>
          <p:nvPr/>
        </p:nvPicPr>
        <p:blipFill>
          <a:blip r:embed="rId5">
            <a:alphaModFix/>
          </a:blip>
          <a:stretch>
            <a:fillRect/>
          </a:stretch>
        </p:blipFill>
        <p:spPr>
          <a:xfrm>
            <a:off x="7409650" y="539150"/>
            <a:ext cx="1271550" cy="1271550"/>
          </a:xfrm>
          <a:prstGeom prst="rect">
            <a:avLst/>
          </a:prstGeom>
          <a:noFill/>
          <a:ln>
            <a:noFill/>
          </a:ln>
        </p:spPr>
      </p:pic>
      <p:pic>
        <p:nvPicPr>
          <p:cNvPr id="75" name="Google Shape;75;p16"/>
          <p:cNvPicPr preferRelativeResize="0"/>
          <p:nvPr/>
        </p:nvPicPr>
        <p:blipFill>
          <a:blip r:embed="rId6">
            <a:alphaModFix/>
          </a:blip>
          <a:stretch>
            <a:fillRect/>
          </a:stretch>
        </p:blipFill>
        <p:spPr>
          <a:xfrm>
            <a:off x="258650" y="2007025"/>
            <a:ext cx="1271550" cy="1286900"/>
          </a:xfrm>
          <a:prstGeom prst="rect">
            <a:avLst/>
          </a:prstGeom>
          <a:noFill/>
          <a:ln>
            <a:noFill/>
          </a:ln>
        </p:spPr>
      </p:pic>
      <p:pic>
        <p:nvPicPr>
          <p:cNvPr id="76" name="Google Shape;76;p16"/>
          <p:cNvPicPr preferRelativeResize="0"/>
          <p:nvPr/>
        </p:nvPicPr>
        <p:blipFill rotWithShape="1">
          <a:blip r:embed="rId7">
            <a:alphaModFix/>
          </a:blip>
          <a:srcRect b="0" l="2162" r="2162" t="0"/>
          <a:stretch/>
        </p:blipFill>
        <p:spPr>
          <a:xfrm>
            <a:off x="2143950" y="2377450"/>
            <a:ext cx="1271400" cy="1271400"/>
          </a:xfrm>
          <a:prstGeom prst="ellipse">
            <a:avLst/>
          </a:prstGeom>
          <a:noFill/>
          <a:ln>
            <a:noFill/>
          </a:ln>
        </p:spPr>
      </p:pic>
      <p:pic>
        <p:nvPicPr>
          <p:cNvPr id="77" name="Google Shape;77;p16"/>
          <p:cNvPicPr preferRelativeResize="0"/>
          <p:nvPr/>
        </p:nvPicPr>
        <p:blipFill rotWithShape="1">
          <a:blip r:embed="rId8">
            <a:alphaModFix/>
          </a:blip>
          <a:srcRect b="0" l="24876" r="18134" t="10370"/>
          <a:stretch/>
        </p:blipFill>
        <p:spPr>
          <a:xfrm>
            <a:off x="4029100" y="2282375"/>
            <a:ext cx="1271700" cy="1271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pic>
        <p:nvPicPr>
          <p:cNvPr id="234" name="Google Shape;234;p34"/>
          <p:cNvPicPr preferRelativeResize="0"/>
          <p:nvPr/>
        </p:nvPicPr>
        <p:blipFill rotWithShape="1">
          <a:blip r:embed="rId4">
            <a:alphaModFix/>
          </a:blip>
          <a:srcRect b="0" l="26436" r="27715" t="0"/>
          <a:stretch/>
        </p:blipFill>
        <p:spPr>
          <a:xfrm>
            <a:off x="105549" y="4380600"/>
            <a:ext cx="601750" cy="522125"/>
          </a:xfrm>
          <a:prstGeom prst="rect">
            <a:avLst/>
          </a:prstGeom>
          <a:noFill/>
          <a:ln>
            <a:noFill/>
          </a:ln>
        </p:spPr>
      </p:pic>
      <p:pic>
        <p:nvPicPr>
          <p:cNvPr id="235" name="Google Shape;235;p34"/>
          <p:cNvPicPr preferRelativeResize="0"/>
          <p:nvPr/>
        </p:nvPicPr>
        <p:blipFill>
          <a:blip r:embed="rId5">
            <a:alphaModFix/>
          </a:blip>
          <a:stretch>
            <a:fillRect/>
          </a:stretch>
        </p:blipFill>
        <p:spPr>
          <a:xfrm>
            <a:off x="38750" y="4910424"/>
            <a:ext cx="742150" cy="190176"/>
          </a:xfrm>
          <a:prstGeom prst="rect">
            <a:avLst/>
          </a:prstGeom>
          <a:noFill/>
          <a:ln>
            <a:noFill/>
          </a:ln>
        </p:spPr>
      </p:pic>
      <p:pic>
        <p:nvPicPr>
          <p:cNvPr id="236" name="Google Shape;236;p34"/>
          <p:cNvPicPr preferRelativeResize="0"/>
          <p:nvPr/>
        </p:nvPicPr>
        <p:blipFill rotWithShape="1">
          <a:blip r:embed="rId4">
            <a:alphaModFix/>
          </a:blip>
          <a:srcRect b="0" l="26436" r="27715" t="0"/>
          <a:stretch/>
        </p:blipFill>
        <p:spPr>
          <a:xfrm>
            <a:off x="105549" y="4380600"/>
            <a:ext cx="601750" cy="522125"/>
          </a:xfrm>
          <a:prstGeom prst="rect">
            <a:avLst/>
          </a:prstGeom>
          <a:noFill/>
          <a:ln>
            <a:noFill/>
          </a:ln>
        </p:spPr>
      </p:pic>
      <p:pic>
        <p:nvPicPr>
          <p:cNvPr id="237" name="Google Shape;237;p34"/>
          <p:cNvPicPr preferRelativeResize="0"/>
          <p:nvPr/>
        </p:nvPicPr>
        <p:blipFill rotWithShape="1">
          <a:blip r:embed="rId6">
            <a:alphaModFix/>
          </a:blip>
          <a:srcRect b="0" l="2969" r="0" t="368"/>
          <a:stretch/>
        </p:blipFill>
        <p:spPr>
          <a:xfrm>
            <a:off x="780900" y="1080725"/>
            <a:ext cx="8290475" cy="3822000"/>
          </a:xfrm>
          <a:prstGeom prst="rect">
            <a:avLst/>
          </a:prstGeom>
          <a:noFill/>
          <a:ln>
            <a:noFill/>
          </a:ln>
        </p:spPr>
      </p:pic>
      <p:sp>
        <p:nvSpPr>
          <p:cNvPr id="238" name="Google Shape;238;p34"/>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9" name="Google Shape;239;p34"/>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17</a:t>
            </a:r>
            <a:endParaRPr sz="1000">
              <a:solidFill>
                <a:schemeClr val="lt1"/>
              </a:solidFill>
            </a:endParaRPr>
          </a:p>
        </p:txBody>
      </p:sp>
      <p:sp>
        <p:nvSpPr>
          <p:cNvPr id="240" name="Google Shape;240;p34"/>
          <p:cNvSpPr txBox="1"/>
          <p:nvPr/>
        </p:nvSpPr>
        <p:spPr>
          <a:xfrm>
            <a:off x="319425" y="81475"/>
            <a:ext cx="76104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rgbClr val="45818E"/>
              </a:buClr>
              <a:buSzPts val="2800"/>
              <a:buFont typeface="Times New Roman"/>
              <a:buChar char="➢"/>
            </a:pPr>
            <a:r>
              <a:rPr b="1" lang="en" sz="2800">
                <a:solidFill>
                  <a:srgbClr val="45818E"/>
                </a:solidFill>
                <a:latin typeface="Times New Roman"/>
                <a:ea typeface="Times New Roman"/>
                <a:cs typeface="Times New Roman"/>
                <a:sym typeface="Times New Roman"/>
              </a:rPr>
              <a:t>Model Development</a:t>
            </a:r>
            <a:endParaRPr b="1" sz="2800">
              <a:solidFill>
                <a:srgbClr val="45818E"/>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4">
            <a:alphaModFix/>
          </a:blip>
          <a:srcRect b="5359" l="-1681" r="69654" t="-5359"/>
          <a:stretch/>
        </p:blipFill>
        <p:spPr>
          <a:xfrm>
            <a:off x="1132475" y="571513"/>
            <a:ext cx="2928550" cy="4571999"/>
          </a:xfrm>
          <a:prstGeom prst="rect">
            <a:avLst/>
          </a:prstGeom>
          <a:noFill/>
          <a:ln>
            <a:noFill/>
          </a:ln>
        </p:spPr>
      </p:pic>
      <p:pic>
        <p:nvPicPr>
          <p:cNvPr id="246" name="Google Shape;246;p35"/>
          <p:cNvPicPr preferRelativeResize="0"/>
          <p:nvPr/>
        </p:nvPicPr>
        <p:blipFill>
          <a:blip r:embed="rId5">
            <a:alphaModFix/>
          </a:blip>
          <a:stretch>
            <a:fillRect/>
          </a:stretch>
        </p:blipFill>
        <p:spPr>
          <a:xfrm>
            <a:off x="5841748" y="865325"/>
            <a:ext cx="2224635" cy="4278175"/>
          </a:xfrm>
          <a:prstGeom prst="rect">
            <a:avLst/>
          </a:prstGeom>
          <a:noFill/>
          <a:ln>
            <a:noFill/>
          </a:ln>
        </p:spPr>
      </p:pic>
      <p:sp>
        <p:nvSpPr>
          <p:cNvPr id="247" name="Google Shape;247;p35"/>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 name="Google Shape;248;p35"/>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18</a:t>
            </a:r>
            <a:endParaRPr sz="1000">
              <a:solidFill>
                <a:schemeClr val="lt1"/>
              </a:solidFill>
            </a:endParaRPr>
          </a:p>
        </p:txBody>
      </p:sp>
      <p:sp>
        <p:nvSpPr>
          <p:cNvPr id="249" name="Google Shape;249;p35"/>
          <p:cNvSpPr/>
          <p:nvPr/>
        </p:nvSpPr>
        <p:spPr>
          <a:xfrm>
            <a:off x="409425" y="279075"/>
            <a:ext cx="29286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B786E"/>
                </a:solidFill>
              </a:rPr>
              <a:t>Regression Properties</a:t>
            </a:r>
            <a:endParaRPr b="1">
              <a:solidFill>
                <a:srgbClr val="1B786E"/>
              </a:solidFill>
            </a:endParaRPr>
          </a:p>
        </p:txBody>
      </p:sp>
      <p:sp>
        <p:nvSpPr>
          <p:cNvPr id="250" name="Google Shape;250;p35"/>
          <p:cNvSpPr/>
          <p:nvPr/>
        </p:nvSpPr>
        <p:spPr>
          <a:xfrm>
            <a:off x="5748900" y="279075"/>
            <a:ext cx="29286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B786E"/>
                </a:solidFill>
              </a:rPr>
              <a:t>Gradient Boosting </a:t>
            </a:r>
            <a:r>
              <a:rPr b="1" lang="en">
                <a:solidFill>
                  <a:srgbClr val="1B786E"/>
                </a:solidFill>
              </a:rPr>
              <a:t>Properties</a:t>
            </a:r>
            <a:endParaRPr b="1">
              <a:solidFill>
                <a:srgbClr val="1B786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6"/>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6" name="Google Shape;256;p36"/>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19</a:t>
            </a:r>
            <a:endParaRPr sz="1000">
              <a:solidFill>
                <a:schemeClr val="lt1"/>
              </a:solidFill>
            </a:endParaRPr>
          </a:p>
        </p:txBody>
      </p:sp>
      <p:pic>
        <p:nvPicPr>
          <p:cNvPr id="257" name="Google Shape;257;p36"/>
          <p:cNvPicPr preferRelativeResize="0"/>
          <p:nvPr/>
        </p:nvPicPr>
        <p:blipFill>
          <a:blip r:embed="rId4">
            <a:alphaModFix/>
          </a:blip>
          <a:stretch>
            <a:fillRect/>
          </a:stretch>
        </p:blipFill>
        <p:spPr>
          <a:xfrm>
            <a:off x="919875" y="1265325"/>
            <a:ext cx="7639050" cy="3448050"/>
          </a:xfrm>
          <a:prstGeom prst="rect">
            <a:avLst/>
          </a:prstGeom>
          <a:noFill/>
          <a:ln>
            <a:noFill/>
          </a:ln>
        </p:spPr>
      </p:pic>
      <p:sp>
        <p:nvSpPr>
          <p:cNvPr id="258" name="Google Shape;258;p36"/>
          <p:cNvSpPr txBox="1"/>
          <p:nvPr/>
        </p:nvSpPr>
        <p:spPr>
          <a:xfrm>
            <a:off x="329600" y="254625"/>
            <a:ext cx="76104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rgbClr val="45818E"/>
              </a:buClr>
              <a:buSzPts val="2800"/>
              <a:buFont typeface="Times New Roman"/>
              <a:buChar char="➢"/>
            </a:pPr>
            <a:r>
              <a:rPr b="1" lang="en" sz="2800">
                <a:solidFill>
                  <a:srgbClr val="45818E"/>
                </a:solidFill>
                <a:latin typeface="Times New Roman"/>
                <a:ea typeface="Times New Roman"/>
                <a:cs typeface="Times New Roman"/>
                <a:sym typeface="Times New Roman"/>
              </a:rPr>
              <a:t>Model Comparison</a:t>
            </a:r>
            <a:endParaRPr b="1" sz="2800">
              <a:solidFill>
                <a:srgbClr val="45818E"/>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pic>
        <p:nvPicPr>
          <p:cNvPr id="263" name="Google Shape;263;p37"/>
          <p:cNvPicPr preferRelativeResize="0"/>
          <p:nvPr/>
        </p:nvPicPr>
        <p:blipFill rotWithShape="1">
          <a:blip r:embed="rId4">
            <a:alphaModFix/>
          </a:blip>
          <a:srcRect b="0" l="26436" r="27715" t="0"/>
          <a:stretch/>
        </p:blipFill>
        <p:spPr>
          <a:xfrm>
            <a:off x="105549" y="4380600"/>
            <a:ext cx="601750" cy="522125"/>
          </a:xfrm>
          <a:prstGeom prst="rect">
            <a:avLst/>
          </a:prstGeom>
          <a:noFill/>
          <a:ln>
            <a:noFill/>
          </a:ln>
        </p:spPr>
      </p:pic>
      <p:pic>
        <p:nvPicPr>
          <p:cNvPr id="264" name="Google Shape;264;p37"/>
          <p:cNvPicPr preferRelativeResize="0"/>
          <p:nvPr/>
        </p:nvPicPr>
        <p:blipFill>
          <a:blip r:embed="rId5">
            <a:alphaModFix/>
          </a:blip>
          <a:stretch>
            <a:fillRect/>
          </a:stretch>
        </p:blipFill>
        <p:spPr>
          <a:xfrm>
            <a:off x="38750" y="4910424"/>
            <a:ext cx="742150" cy="190176"/>
          </a:xfrm>
          <a:prstGeom prst="rect">
            <a:avLst/>
          </a:prstGeom>
          <a:noFill/>
          <a:ln>
            <a:noFill/>
          </a:ln>
        </p:spPr>
      </p:pic>
      <p:pic>
        <p:nvPicPr>
          <p:cNvPr id="265" name="Google Shape;265;p37"/>
          <p:cNvPicPr preferRelativeResize="0"/>
          <p:nvPr/>
        </p:nvPicPr>
        <p:blipFill rotWithShape="1">
          <a:blip r:embed="rId4">
            <a:alphaModFix/>
          </a:blip>
          <a:srcRect b="0" l="26436" r="27715" t="0"/>
          <a:stretch/>
        </p:blipFill>
        <p:spPr>
          <a:xfrm>
            <a:off x="105549" y="4380600"/>
            <a:ext cx="601750" cy="522125"/>
          </a:xfrm>
          <a:prstGeom prst="rect">
            <a:avLst/>
          </a:prstGeom>
          <a:noFill/>
          <a:ln>
            <a:noFill/>
          </a:ln>
        </p:spPr>
      </p:pic>
      <p:pic>
        <p:nvPicPr>
          <p:cNvPr id="266" name="Google Shape;266;p37"/>
          <p:cNvPicPr preferRelativeResize="0"/>
          <p:nvPr/>
        </p:nvPicPr>
        <p:blipFill>
          <a:blip r:embed="rId6">
            <a:alphaModFix/>
          </a:blip>
          <a:stretch>
            <a:fillRect/>
          </a:stretch>
        </p:blipFill>
        <p:spPr>
          <a:xfrm>
            <a:off x="915412" y="1176850"/>
            <a:ext cx="7678900" cy="3778575"/>
          </a:xfrm>
          <a:prstGeom prst="rect">
            <a:avLst/>
          </a:prstGeom>
          <a:noFill/>
          <a:ln>
            <a:noFill/>
          </a:ln>
        </p:spPr>
      </p:pic>
      <p:sp>
        <p:nvSpPr>
          <p:cNvPr id="267" name="Google Shape;267;p37"/>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 name="Google Shape;268;p37"/>
          <p:cNvSpPr txBox="1"/>
          <p:nvPr/>
        </p:nvSpPr>
        <p:spPr>
          <a:xfrm>
            <a:off x="8779322" y="4761900"/>
            <a:ext cx="41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19</a:t>
            </a:r>
            <a:endParaRPr sz="1000">
              <a:solidFill>
                <a:schemeClr val="lt1"/>
              </a:solidFill>
            </a:endParaRPr>
          </a:p>
        </p:txBody>
      </p:sp>
      <p:sp>
        <p:nvSpPr>
          <p:cNvPr id="269" name="Google Shape;269;p37"/>
          <p:cNvSpPr/>
          <p:nvPr/>
        </p:nvSpPr>
        <p:spPr>
          <a:xfrm>
            <a:off x="928875" y="411475"/>
            <a:ext cx="2648100" cy="6825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786E"/>
                </a:solidFill>
                <a:latin typeface="Times New Roman"/>
                <a:ea typeface="Times New Roman"/>
                <a:cs typeface="Times New Roman"/>
                <a:sym typeface="Times New Roman"/>
              </a:rPr>
              <a:t>ROC Chart - Per Model</a:t>
            </a:r>
            <a:endParaRPr b="1" sz="1600">
              <a:solidFill>
                <a:srgbClr val="1B786E"/>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8"/>
          <p:cNvSpPr txBox="1"/>
          <p:nvPr/>
        </p:nvSpPr>
        <p:spPr>
          <a:xfrm>
            <a:off x="182700" y="0"/>
            <a:ext cx="8778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45818E"/>
              </a:buClr>
              <a:buSzPts val="2400"/>
              <a:buFont typeface="Times New Roman"/>
              <a:buChar char="➢"/>
            </a:pPr>
            <a:r>
              <a:rPr b="1" lang="en" sz="2400">
                <a:solidFill>
                  <a:srgbClr val="45818E"/>
                </a:solidFill>
                <a:latin typeface="Times New Roman"/>
                <a:ea typeface="Times New Roman"/>
                <a:cs typeface="Times New Roman"/>
                <a:sym typeface="Times New Roman"/>
              </a:rPr>
              <a:t>Star rating Predictions with</a:t>
            </a:r>
            <a:r>
              <a:rPr b="1" lang="en" sz="2400">
                <a:solidFill>
                  <a:srgbClr val="45818E"/>
                </a:solidFill>
                <a:latin typeface="Times New Roman"/>
                <a:ea typeface="Times New Roman"/>
                <a:cs typeface="Times New Roman"/>
                <a:sym typeface="Times New Roman"/>
              </a:rPr>
              <a:t> - 93.8% </a:t>
            </a:r>
            <a:endParaRPr b="1" sz="2400">
              <a:solidFill>
                <a:srgbClr val="45818E"/>
              </a:solidFill>
              <a:latin typeface="Times New Roman"/>
              <a:ea typeface="Times New Roman"/>
              <a:cs typeface="Times New Roman"/>
              <a:sym typeface="Times New Roman"/>
            </a:endParaRPr>
          </a:p>
        </p:txBody>
      </p:sp>
      <p:sp>
        <p:nvSpPr>
          <p:cNvPr id="275" name="Google Shape;275;p38"/>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 name="Google Shape;276;p38"/>
          <p:cNvSpPr txBox="1"/>
          <p:nvPr/>
        </p:nvSpPr>
        <p:spPr>
          <a:xfrm>
            <a:off x="8779322" y="4761900"/>
            <a:ext cx="41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20</a:t>
            </a:r>
            <a:endParaRPr sz="1000">
              <a:solidFill>
                <a:schemeClr val="lt1"/>
              </a:solidFill>
            </a:endParaRPr>
          </a:p>
        </p:txBody>
      </p:sp>
      <p:pic>
        <p:nvPicPr>
          <p:cNvPr id="277" name="Google Shape;277;p38"/>
          <p:cNvPicPr preferRelativeResize="0"/>
          <p:nvPr/>
        </p:nvPicPr>
        <p:blipFill>
          <a:blip r:embed="rId4">
            <a:alphaModFix/>
          </a:blip>
          <a:stretch>
            <a:fillRect/>
          </a:stretch>
        </p:blipFill>
        <p:spPr>
          <a:xfrm>
            <a:off x="152400" y="554100"/>
            <a:ext cx="8839201" cy="3398000"/>
          </a:xfrm>
          <a:prstGeom prst="rect">
            <a:avLst/>
          </a:prstGeom>
          <a:noFill/>
          <a:ln>
            <a:noFill/>
          </a:ln>
        </p:spPr>
      </p:pic>
      <p:sp>
        <p:nvSpPr>
          <p:cNvPr id="278" name="Google Shape;278;p38"/>
          <p:cNvSpPr/>
          <p:nvPr/>
        </p:nvSpPr>
        <p:spPr>
          <a:xfrm>
            <a:off x="2609400" y="3993900"/>
            <a:ext cx="1629600" cy="7680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5818E"/>
                </a:solidFill>
              </a:rPr>
              <a:t>[0] &lt;- 1,2,3</a:t>
            </a:r>
            <a:endParaRPr b="1">
              <a:solidFill>
                <a:srgbClr val="45818E"/>
              </a:solidFill>
            </a:endParaRPr>
          </a:p>
        </p:txBody>
      </p:sp>
      <p:sp>
        <p:nvSpPr>
          <p:cNvPr id="279" name="Google Shape;279;p38"/>
          <p:cNvSpPr/>
          <p:nvPr/>
        </p:nvSpPr>
        <p:spPr>
          <a:xfrm>
            <a:off x="4900600" y="3993900"/>
            <a:ext cx="1629600" cy="7680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5818E"/>
                </a:solidFill>
              </a:rPr>
              <a:t>[1] &lt;- 4 , 5</a:t>
            </a:r>
            <a:endParaRPr b="1">
              <a:solidFill>
                <a:srgbClr val="45818E"/>
              </a:solidFill>
            </a:endParaRPr>
          </a:p>
        </p:txBody>
      </p:sp>
      <p:cxnSp>
        <p:nvCxnSpPr>
          <p:cNvPr id="280" name="Google Shape;280;p38"/>
          <p:cNvCxnSpPr>
            <a:stCxn id="277" idx="2"/>
            <a:endCxn id="278" idx="6"/>
          </p:cNvCxnSpPr>
          <p:nvPr/>
        </p:nvCxnSpPr>
        <p:spPr>
          <a:xfrm rot="5400000">
            <a:off x="4192651" y="3998450"/>
            <a:ext cx="425700" cy="333000"/>
          </a:xfrm>
          <a:prstGeom prst="curvedConnector2">
            <a:avLst/>
          </a:prstGeom>
          <a:noFill/>
          <a:ln cap="flat" cmpd="sng" w="9525">
            <a:solidFill>
              <a:schemeClr val="dk2"/>
            </a:solidFill>
            <a:prstDash val="solid"/>
            <a:round/>
            <a:headEnd len="med" w="med" type="none"/>
            <a:tailEnd len="med" w="med" type="none"/>
          </a:ln>
        </p:spPr>
      </p:cxnSp>
      <p:cxnSp>
        <p:nvCxnSpPr>
          <p:cNvPr id="281" name="Google Shape;281;p38"/>
          <p:cNvCxnSpPr>
            <a:stCxn id="277" idx="2"/>
            <a:endCxn id="279" idx="2"/>
          </p:cNvCxnSpPr>
          <p:nvPr/>
        </p:nvCxnSpPr>
        <p:spPr>
          <a:xfrm flipH="1" rot="-5400000">
            <a:off x="4523401" y="4000700"/>
            <a:ext cx="425700" cy="328500"/>
          </a:xfrm>
          <a:prstGeom prst="curvedConnector2">
            <a:avLst/>
          </a:prstGeom>
          <a:noFill/>
          <a:ln cap="flat" cmpd="sng" w="9525">
            <a:solidFill>
              <a:schemeClr val="dk2"/>
            </a:solidFill>
            <a:prstDash val="solid"/>
            <a:round/>
            <a:headEnd len="med" w="med" type="none"/>
            <a:tailEnd len="med" w="med" type="none"/>
          </a:ln>
        </p:spPr>
      </p:cxnSp>
      <p:sp>
        <p:nvSpPr>
          <p:cNvPr id="282" name="Google Shape;282;p38"/>
          <p:cNvSpPr txBox="1"/>
          <p:nvPr/>
        </p:nvSpPr>
        <p:spPr>
          <a:xfrm>
            <a:off x="3432475" y="4667900"/>
            <a:ext cx="236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Ratings Encoding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id="287" name="Google Shape;287;p39"/>
          <p:cNvPicPr preferRelativeResize="0"/>
          <p:nvPr/>
        </p:nvPicPr>
        <p:blipFill rotWithShape="1">
          <a:blip r:embed="rId4">
            <a:alphaModFix/>
          </a:blip>
          <a:srcRect b="0" l="6801" r="-4812" t="0"/>
          <a:stretch/>
        </p:blipFill>
        <p:spPr>
          <a:xfrm>
            <a:off x="1221763" y="1138338"/>
            <a:ext cx="6537524" cy="3844575"/>
          </a:xfrm>
          <a:prstGeom prst="rect">
            <a:avLst/>
          </a:prstGeom>
          <a:noFill/>
          <a:ln>
            <a:noFill/>
          </a:ln>
        </p:spPr>
      </p:pic>
      <p:sp>
        <p:nvSpPr>
          <p:cNvPr id="288" name="Google Shape;288;p39"/>
          <p:cNvSpPr txBox="1"/>
          <p:nvPr/>
        </p:nvSpPr>
        <p:spPr>
          <a:xfrm>
            <a:off x="643700" y="268900"/>
            <a:ext cx="4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9" name="Google Shape;289;p39"/>
          <p:cNvSpPr/>
          <p:nvPr/>
        </p:nvSpPr>
        <p:spPr>
          <a:xfrm>
            <a:off x="1366850" y="401300"/>
            <a:ext cx="3411900" cy="6825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786E"/>
                </a:solidFill>
                <a:latin typeface="Times New Roman"/>
                <a:ea typeface="Times New Roman"/>
                <a:cs typeface="Times New Roman"/>
                <a:sym typeface="Times New Roman"/>
              </a:rPr>
              <a:t>Prediction chart per Ratings</a:t>
            </a:r>
            <a:endParaRPr b="1" sz="1600">
              <a:solidFill>
                <a:srgbClr val="1B786E"/>
              </a:solidFill>
              <a:latin typeface="Times New Roman"/>
              <a:ea typeface="Times New Roman"/>
              <a:cs typeface="Times New Roman"/>
              <a:sym typeface="Times New Roman"/>
            </a:endParaRPr>
          </a:p>
        </p:txBody>
      </p:sp>
      <p:sp>
        <p:nvSpPr>
          <p:cNvPr id="290" name="Google Shape;290;p39"/>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1" name="Google Shape;291;p39"/>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21</a:t>
            </a:r>
            <a:endParaRPr sz="1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4">
            <a:alphaModFix/>
          </a:blip>
          <a:srcRect b="24328" l="0" r="0" t="0"/>
          <a:stretch/>
        </p:blipFill>
        <p:spPr>
          <a:xfrm>
            <a:off x="1606500" y="1073525"/>
            <a:ext cx="6589849" cy="4069975"/>
          </a:xfrm>
          <a:prstGeom prst="rect">
            <a:avLst/>
          </a:prstGeom>
          <a:noFill/>
          <a:ln>
            <a:noFill/>
          </a:ln>
        </p:spPr>
      </p:pic>
      <p:sp>
        <p:nvSpPr>
          <p:cNvPr id="297" name="Google Shape;297;p40"/>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 name="Google Shape;298;p40"/>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22</a:t>
            </a:r>
            <a:endParaRPr sz="1000">
              <a:solidFill>
                <a:schemeClr val="lt1"/>
              </a:solidFill>
            </a:endParaRPr>
          </a:p>
        </p:txBody>
      </p:sp>
      <p:sp>
        <p:nvSpPr>
          <p:cNvPr id="299" name="Google Shape;299;p40"/>
          <p:cNvSpPr/>
          <p:nvPr/>
        </p:nvSpPr>
        <p:spPr>
          <a:xfrm>
            <a:off x="888125" y="177225"/>
            <a:ext cx="2688900" cy="6825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786E"/>
                </a:solidFill>
                <a:latin typeface="Times New Roman"/>
                <a:ea typeface="Times New Roman"/>
                <a:cs typeface="Times New Roman"/>
                <a:sym typeface="Times New Roman"/>
              </a:rPr>
              <a:t>Regression Interpretable</a:t>
            </a:r>
            <a:endParaRPr b="1" sz="1600">
              <a:solidFill>
                <a:srgbClr val="1B786E"/>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1"/>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5" name="Google Shape;305;p41"/>
          <p:cNvSpPr txBox="1"/>
          <p:nvPr/>
        </p:nvSpPr>
        <p:spPr>
          <a:xfrm>
            <a:off x="8779323"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23</a:t>
            </a:r>
            <a:endParaRPr sz="1000">
              <a:solidFill>
                <a:schemeClr val="lt1"/>
              </a:solidFill>
            </a:endParaRPr>
          </a:p>
        </p:txBody>
      </p:sp>
      <p:sp>
        <p:nvSpPr>
          <p:cNvPr id="306" name="Google Shape;306;p41"/>
          <p:cNvSpPr/>
          <p:nvPr/>
        </p:nvSpPr>
        <p:spPr>
          <a:xfrm rot="10445917">
            <a:off x="1883323" y="3160132"/>
            <a:ext cx="3720216" cy="1075481"/>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txBox="1"/>
          <p:nvPr/>
        </p:nvSpPr>
        <p:spPr>
          <a:xfrm rot="-302634">
            <a:off x="2453986" y="3282282"/>
            <a:ext cx="2770729" cy="83120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786E"/>
                </a:solidFill>
              </a:rPr>
              <a:t>Love, good quality, great battery, easy, recommend, sound great</a:t>
            </a:r>
            <a:endParaRPr b="1">
              <a:solidFill>
                <a:srgbClr val="1B786E"/>
              </a:solidFill>
            </a:endParaRPr>
          </a:p>
        </p:txBody>
      </p:sp>
      <p:sp>
        <p:nvSpPr>
          <p:cNvPr id="308" name="Google Shape;308;p41"/>
          <p:cNvSpPr/>
          <p:nvPr/>
        </p:nvSpPr>
        <p:spPr>
          <a:xfrm>
            <a:off x="2833575" y="411450"/>
            <a:ext cx="4512000" cy="977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B786E"/>
                </a:solidFill>
              </a:rPr>
              <a:t>DF = 1 → let’s check Cluster 1 values</a:t>
            </a:r>
            <a:endParaRPr b="1">
              <a:solidFill>
                <a:srgbClr val="1B786E"/>
              </a:solidFill>
            </a:endParaRPr>
          </a:p>
        </p:txBody>
      </p:sp>
      <p:pic>
        <p:nvPicPr>
          <p:cNvPr id="309" name="Google Shape;309;p41"/>
          <p:cNvPicPr preferRelativeResize="0"/>
          <p:nvPr/>
        </p:nvPicPr>
        <p:blipFill>
          <a:blip r:embed="rId4">
            <a:alphaModFix/>
          </a:blip>
          <a:stretch>
            <a:fillRect/>
          </a:stretch>
        </p:blipFill>
        <p:spPr>
          <a:xfrm>
            <a:off x="5756413" y="3162063"/>
            <a:ext cx="1439124" cy="1439124"/>
          </a:xfrm>
          <a:prstGeom prst="rect">
            <a:avLst/>
          </a:prstGeom>
          <a:noFill/>
          <a:ln>
            <a:noFill/>
          </a:ln>
        </p:spPr>
      </p:pic>
      <p:pic>
        <p:nvPicPr>
          <p:cNvPr id="310" name="Google Shape;310;p41"/>
          <p:cNvPicPr preferRelativeResize="0"/>
          <p:nvPr/>
        </p:nvPicPr>
        <p:blipFill>
          <a:blip r:embed="rId5">
            <a:alphaModFix/>
          </a:blip>
          <a:stretch>
            <a:fillRect/>
          </a:stretch>
        </p:blipFill>
        <p:spPr>
          <a:xfrm>
            <a:off x="6691940" y="4197479"/>
            <a:ext cx="1840939" cy="870625"/>
          </a:xfrm>
          <a:prstGeom prst="rect">
            <a:avLst/>
          </a:prstGeom>
          <a:noFill/>
          <a:ln>
            <a:noFill/>
          </a:ln>
        </p:spPr>
      </p:pic>
      <p:pic>
        <p:nvPicPr>
          <p:cNvPr id="311" name="Google Shape;311;p41"/>
          <p:cNvPicPr preferRelativeResize="0"/>
          <p:nvPr/>
        </p:nvPicPr>
        <p:blipFill>
          <a:blip r:embed="rId6">
            <a:alphaModFix/>
          </a:blip>
          <a:stretch>
            <a:fillRect/>
          </a:stretch>
        </p:blipFill>
        <p:spPr>
          <a:xfrm>
            <a:off x="190725" y="1519675"/>
            <a:ext cx="8762550" cy="132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2"/>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7" name="Google Shape;317;p42"/>
          <p:cNvSpPr txBox="1"/>
          <p:nvPr/>
        </p:nvSpPr>
        <p:spPr>
          <a:xfrm>
            <a:off x="8779324"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24</a:t>
            </a:r>
            <a:endParaRPr sz="10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43"/>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 name="Google Shape;323;p43"/>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25</a:t>
            </a:r>
            <a:endParaRPr sz="1000">
              <a:solidFill>
                <a:schemeClr val="lt1"/>
              </a:solidFill>
            </a:endParaRPr>
          </a:p>
        </p:txBody>
      </p:sp>
      <p:sp>
        <p:nvSpPr>
          <p:cNvPr id="324" name="Google Shape;324;p43"/>
          <p:cNvSpPr/>
          <p:nvPr/>
        </p:nvSpPr>
        <p:spPr>
          <a:xfrm rot="481926">
            <a:off x="2165421" y="311298"/>
            <a:ext cx="1885093" cy="1573004"/>
          </a:xfrm>
          <a:prstGeom prst="wedgeEllipseCallout">
            <a:avLst>
              <a:gd fmla="val 55302" name="adj1"/>
              <a:gd fmla="val 25802" name="adj2"/>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txBox="1"/>
          <p:nvPr/>
        </p:nvSpPr>
        <p:spPr>
          <a:xfrm rot="235857">
            <a:off x="2187507" y="535579"/>
            <a:ext cx="1702305" cy="141604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ALTEC and Beats: </a:t>
            </a:r>
            <a:r>
              <a:rPr b="1" lang="en" sz="1600">
                <a:solidFill>
                  <a:srgbClr val="CC0000"/>
                </a:solidFill>
                <a:latin typeface="Times New Roman"/>
                <a:ea typeface="Times New Roman"/>
                <a:cs typeface="Times New Roman"/>
                <a:sym typeface="Times New Roman"/>
              </a:rPr>
              <a:t>quality and battery life.</a:t>
            </a:r>
            <a:endParaRPr b="1" sz="1600">
              <a:solidFill>
                <a:srgbClr val="CC0000"/>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b="1" sz="1600">
              <a:solidFill>
                <a:srgbClr val="45818E"/>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600">
              <a:solidFill>
                <a:srgbClr val="45818E"/>
              </a:solidFill>
              <a:latin typeface="Times New Roman"/>
              <a:ea typeface="Times New Roman"/>
              <a:cs typeface="Times New Roman"/>
              <a:sym typeface="Times New Roman"/>
            </a:endParaRPr>
          </a:p>
        </p:txBody>
      </p:sp>
      <p:pic>
        <p:nvPicPr>
          <p:cNvPr id="326" name="Google Shape;326;p43"/>
          <p:cNvPicPr preferRelativeResize="0"/>
          <p:nvPr/>
        </p:nvPicPr>
        <p:blipFill>
          <a:blip r:embed="rId4">
            <a:alphaModFix/>
          </a:blip>
          <a:stretch>
            <a:fillRect/>
          </a:stretch>
        </p:blipFill>
        <p:spPr>
          <a:xfrm>
            <a:off x="5377950" y="3754375"/>
            <a:ext cx="954600" cy="1389125"/>
          </a:xfrm>
          <a:prstGeom prst="rect">
            <a:avLst/>
          </a:prstGeom>
          <a:noFill/>
          <a:ln>
            <a:noFill/>
          </a:ln>
        </p:spPr>
      </p:pic>
      <p:sp>
        <p:nvSpPr>
          <p:cNvPr id="327" name="Google Shape;327;p43"/>
          <p:cNvSpPr/>
          <p:nvPr/>
        </p:nvSpPr>
        <p:spPr>
          <a:xfrm rot="-1111181">
            <a:off x="1170360" y="2095974"/>
            <a:ext cx="2309287" cy="1334894"/>
          </a:xfrm>
          <a:prstGeom prst="wedgeEllipseCallout">
            <a:avLst>
              <a:gd fmla="val 53989" name="adj1"/>
              <a:gd fmla="val 20248" name="adj2"/>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txBox="1"/>
          <p:nvPr/>
        </p:nvSpPr>
        <p:spPr>
          <a:xfrm rot="-1742051">
            <a:off x="1447334" y="2209285"/>
            <a:ext cx="1880983" cy="11082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Times New Roman"/>
                <a:ea typeface="Times New Roman"/>
                <a:cs typeface="Times New Roman"/>
                <a:sym typeface="Times New Roman"/>
              </a:rPr>
              <a:t>Onyx &amp; ALTEC:   </a:t>
            </a:r>
            <a:r>
              <a:rPr b="1" lang="en" sz="1500">
                <a:solidFill>
                  <a:srgbClr val="A72A1E"/>
                </a:solidFill>
                <a:latin typeface="Times New Roman"/>
                <a:ea typeface="Times New Roman"/>
                <a:cs typeface="Times New Roman"/>
                <a:sym typeface="Times New Roman"/>
              </a:rPr>
              <a:t>radio features and speaker size options.</a:t>
            </a:r>
            <a:endParaRPr b="1" sz="1500">
              <a:solidFill>
                <a:srgbClr val="A72A1E"/>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latin typeface="Times New Roman"/>
              <a:ea typeface="Times New Roman"/>
              <a:cs typeface="Times New Roman"/>
              <a:sym typeface="Times New Roman"/>
            </a:endParaRPr>
          </a:p>
        </p:txBody>
      </p:sp>
      <p:sp>
        <p:nvSpPr>
          <p:cNvPr id="329" name="Google Shape;329;p43"/>
          <p:cNvSpPr/>
          <p:nvPr/>
        </p:nvSpPr>
        <p:spPr>
          <a:xfrm rot="-10473935">
            <a:off x="6303522" y="2688943"/>
            <a:ext cx="2068497" cy="1075519"/>
          </a:xfrm>
          <a:prstGeom prst="wedgeEllipseCallout">
            <a:avLst>
              <a:gd fmla="val 57135" name="adj1"/>
              <a:gd fmla="val 20435" name="adj2"/>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rot="9751245">
            <a:off x="6201706" y="1003069"/>
            <a:ext cx="2309227" cy="1334886"/>
          </a:xfrm>
          <a:prstGeom prst="wedgeEllipseCallout">
            <a:avLst>
              <a:gd fmla="val 56418" name="adj1"/>
              <a:gd fmla="val 13741" name="adj2"/>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txBox="1"/>
          <p:nvPr/>
        </p:nvSpPr>
        <p:spPr>
          <a:xfrm rot="-706532">
            <a:off x="6381164" y="1147181"/>
            <a:ext cx="2128597" cy="10467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JBL and Onyx: </a:t>
            </a:r>
            <a:r>
              <a:rPr b="1" lang="en">
                <a:solidFill>
                  <a:srgbClr val="CC0000"/>
                </a:solidFill>
                <a:latin typeface="Times New Roman"/>
                <a:ea typeface="Times New Roman"/>
                <a:cs typeface="Times New Roman"/>
                <a:sym typeface="Times New Roman"/>
              </a:rPr>
              <a:t>recommended products and used of carrying case for storage.</a:t>
            </a:r>
            <a:endParaRPr>
              <a:solidFill>
                <a:srgbClr val="CC0000"/>
              </a:solidFill>
              <a:latin typeface="Times New Roman"/>
              <a:ea typeface="Times New Roman"/>
              <a:cs typeface="Times New Roman"/>
              <a:sym typeface="Times New Roman"/>
            </a:endParaRPr>
          </a:p>
        </p:txBody>
      </p:sp>
      <p:sp>
        <p:nvSpPr>
          <p:cNvPr id="332" name="Google Shape;332;p43"/>
          <p:cNvSpPr/>
          <p:nvPr/>
        </p:nvSpPr>
        <p:spPr>
          <a:xfrm rot="5401025">
            <a:off x="5070300" y="-631850"/>
            <a:ext cx="1006200" cy="2434800"/>
          </a:xfrm>
          <a:prstGeom prst="wedgeEllipseCallout">
            <a:avLst>
              <a:gd fmla="val 67485" name="adj1"/>
              <a:gd fmla="val 20159" name="adj2"/>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txBox="1"/>
          <p:nvPr/>
        </p:nvSpPr>
        <p:spPr>
          <a:xfrm rot="508166">
            <a:off x="6392391" y="3026659"/>
            <a:ext cx="2106169" cy="4000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Bose: </a:t>
            </a:r>
            <a:r>
              <a:rPr b="1" lang="en">
                <a:solidFill>
                  <a:srgbClr val="CC0000"/>
                </a:solidFill>
                <a:latin typeface="Times New Roman"/>
                <a:ea typeface="Times New Roman"/>
                <a:cs typeface="Times New Roman"/>
                <a:sym typeface="Times New Roman"/>
              </a:rPr>
              <a:t>laminate finishing</a:t>
            </a:r>
            <a:endParaRPr>
              <a:solidFill>
                <a:srgbClr val="CC0000"/>
              </a:solidFill>
              <a:latin typeface="Times New Roman"/>
              <a:ea typeface="Times New Roman"/>
              <a:cs typeface="Times New Roman"/>
              <a:sym typeface="Times New Roman"/>
            </a:endParaRPr>
          </a:p>
        </p:txBody>
      </p:sp>
      <p:pic>
        <p:nvPicPr>
          <p:cNvPr id="334" name="Google Shape;334;p43"/>
          <p:cNvPicPr preferRelativeResize="0"/>
          <p:nvPr/>
        </p:nvPicPr>
        <p:blipFill rotWithShape="1">
          <a:blip r:embed="rId5">
            <a:alphaModFix/>
          </a:blip>
          <a:srcRect b="11998" l="75157" r="1869" t="56517"/>
          <a:stretch/>
        </p:blipFill>
        <p:spPr>
          <a:xfrm>
            <a:off x="7210450" y="102025"/>
            <a:ext cx="1081025" cy="827525"/>
          </a:xfrm>
          <a:prstGeom prst="rect">
            <a:avLst/>
          </a:prstGeom>
          <a:noFill/>
          <a:ln>
            <a:noFill/>
          </a:ln>
        </p:spPr>
      </p:pic>
      <p:pic>
        <p:nvPicPr>
          <p:cNvPr id="335" name="Google Shape;335;p43"/>
          <p:cNvPicPr preferRelativeResize="0"/>
          <p:nvPr/>
        </p:nvPicPr>
        <p:blipFill rotWithShape="1">
          <a:blip r:embed="rId6">
            <a:alphaModFix/>
          </a:blip>
          <a:srcRect b="12487" l="14734" r="12859" t="15991"/>
          <a:stretch/>
        </p:blipFill>
        <p:spPr>
          <a:xfrm>
            <a:off x="871200" y="261388"/>
            <a:ext cx="1193675" cy="798417"/>
          </a:xfrm>
          <a:prstGeom prst="rect">
            <a:avLst/>
          </a:prstGeom>
          <a:noFill/>
          <a:ln>
            <a:noFill/>
          </a:ln>
        </p:spPr>
      </p:pic>
      <p:pic>
        <p:nvPicPr>
          <p:cNvPr id="336" name="Google Shape;336;p43"/>
          <p:cNvPicPr preferRelativeResize="0"/>
          <p:nvPr/>
        </p:nvPicPr>
        <p:blipFill>
          <a:blip r:embed="rId7">
            <a:alphaModFix/>
          </a:blip>
          <a:stretch>
            <a:fillRect/>
          </a:stretch>
        </p:blipFill>
        <p:spPr>
          <a:xfrm>
            <a:off x="131300" y="1960203"/>
            <a:ext cx="954600" cy="1223085"/>
          </a:xfrm>
          <a:prstGeom prst="rect">
            <a:avLst/>
          </a:prstGeom>
          <a:noFill/>
          <a:ln>
            <a:noFill/>
          </a:ln>
        </p:spPr>
      </p:pic>
      <p:sp>
        <p:nvSpPr>
          <p:cNvPr id="337" name="Google Shape;337;p43"/>
          <p:cNvSpPr txBox="1"/>
          <p:nvPr/>
        </p:nvSpPr>
        <p:spPr>
          <a:xfrm rot="314868">
            <a:off x="4573923" y="196714"/>
            <a:ext cx="2128723" cy="12619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Bose :</a:t>
            </a:r>
            <a:r>
              <a:rPr lang="en">
                <a:latin typeface="Times New Roman"/>
                <a:ea typeface="Times New Roman"/>
                <a:cs typeface="Times New Roman"/>
                <a:sym typeface="Times New Roman"/>
              </a:rPr>
              <a:t> </a:t>
            </a:r>
            <a:r>
              <a:rPr b="1" lang="en">
                <a:solidFill>
                  <a:srgbClr val="CC0000"/>
                </a:solidFill>
                <a:latin typeface="Times New Roman"/>
                <a:ea typeface="Times New Roman"/>
                <a:cs typeface="Times New Roman"/>
                <a:sym typeface="Times New Roman"/>
              </a:rPr>
              <a:t>small size and adapter compatibility with different devices.</a:t>
            </a:r>
            <a:endParaRPr b="1">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3" name="Google Shape;343;p44"/>
          <p:cNvSpPr txBox="1"/>
          <p:nvPr/>
        </p:nvSpPr>
        <p:spPr>
          <a:xfrm>
            <a:off x="8779322" y="4761900"/>
            <a:ext cx="36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26</a:t>
            </a:r>
            <a:endParaRPr sz="1000">
              <a:solidFill>
                <a:schemeClr val="lt1"/>
              </a:solidFill>
            </a:endParaRPr>
          </a:p>
        </p:txBody>
      </p:sp>
      <p:sp>
        <p:nvSpPr>
          <p:cNvPr id="344" name="Google Shape;344;p44"/>
          <p:cNvSpPr/>
          <p:nvPr/>
        </p:nvSpPr>
        <p:spPr>
          <a:xfrm>
            <a:off x="3015900" y="228175"/>
            <a:ext cx="3000000" cy="7920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B786E"/>
                </a:solidFill>
                <a:latin typeface="Times New Roman"/>
                <a:ea typeface="Times New Roman"/>
                <a:cs typeface="Times New Roman"/>
                <a:sym typeface="Times New Roman"/>
              </a:rPr>
              <a:t>Conclusion</a:t>
            </a:r>
            <a:endParaRPr b="1" sz="3000">
              <a:solidFill>
                <a:srgbClr val="1B786E"/>
              </a:solidFill>
              <a:latin typeface="Times New Roman"/>
              <a:ea typeface="Times New Roman"/>
              <a:cs typeface="Times New Roman"/>
              <a:sym typeface="Times New Roman"/>
            </a:endParaRPr>
          </a:p>
        </p:txBody>
      </p:sp>
      <p:pic>
        <p:nvPicPr>
          <p:cNvPr id="345" name="Google Shape;345;p44"/>
          <p:cNvPicPr preferRelativeResize="0"/>
          <p:nvPr/>
        </p:nvPicPr>
        <p:blipFill>
          <a:blip r:embed="rId3">
            <a:alphaModFix/>
          </a:blip>
          <a:stretch>
            <a:fillRect/>
          </a:stretch>
        </p:blipFill>
        <p:spPr>
          <a:xfrm>
            <a:off x="423925" y="1104075"/>
            <a:ext cx="3801519" cy="2383428"/>
          </a:xfrm>
          <a:prstGeom prst="rect">
            <a:avLst/>
          </a:prstGeom>
          <a:noFill/>
          <a:ln>
            <a:noFill/>
          </a:ln>
        </p:spPr>
      </p:pic>
      <p:sp>
        <p:nvSpPr>
          <p:cNvPr id="346" name="Google Shape;346;p44"/>
          <p:cNvSpPr txBox="1"/>
          <p:nvPr/>
        </p:nvSpPr>
        <p:spPr>
          <a:xfrm>
            <a:off x="1188434" y="1951509"/>
            <a:ext cx="3113400" cy="1240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a:solidFill>
                  <a:srgbClr val="FFFFFF"/>
                </a:solidFill>
              </a:rPr>
              <a:t>majority of customers had positive opinions about the speakers, with positive sentiment being the most dominant.</a:t>
            </a:r>
            <a:endParaRPr>
              <a:solidFill>
                <a:srgbClr val="FFFFFF"/>
              </a:solidFill>
            </a:endParaRPr>
          </a:p>
        </p:txBody>
      </p:sp>
      <p:pic>
        <p:nvPicPr>
          <p:cNvPr id="347" name="Google Shape;347;p44"/>
          <p:cNvPicPr preferRelativeResize="0"/>
          <p:nvPr/>
        </p:nvPicPr>
        <p:blipFill>
          <a:blip r:embed="rId3">
            <a:alphaModFix/>
          </a:blip>
          <a:stretch>
            <a:fillRect/>
          </a:stretch>
        </p:blipFill>
        <p:spPr>
          <a:xfrm>
            <a:off x="4890333" y="1904672"/>
            <a:ext cx="3717423" cy="2383428"/>
          </a:xfrm>
          <a:prstGeom prst="rect">
            <a:avLst/>
          </a:prstGeom>
          <a:noFill/>
          <a:ln>
            <a:noFill/>
          </a:ln>
        </p:spPr>
      </p:pic>
      <p:sp>
        <p:nvSpPr>
          <p:cNvPr id="348" name="Google Shape;348;p44"/>
          <p:cNvSpPr txBox="1"/>
          <p:nvPr/>
        </p:nvSpPr>
        <p:spPr>
          <a:xfrm>
            <a:off x="5770176" y="2910275"/>
            <a:ext cx="2837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rPr>
              <a:t>The most frequently mentioned features were sound quality, design, and durability.</a:t>
            </a:r>
            <a:endParaRPr>
              <a:solidFill>
                <a:schemeClr val="lt1"/>
              </a:solidFill>
            </a:endParaRPr>
          </a:p>
        </p:txBody>
      </p:sp>
      <p:sp>
        <p:nvSpPr>
          <p:cNvPr id="349" name="Google Shape;349;p44"/>
          <p:cNvSpPr/>
          <p:nvPr/>
        </p:nvSpPr>
        <p:spPr>
          <a:xfrm>
            <a:off x="1041031" y="1289823"/>
            <a:ext cx="928800" cy="458100"/>
          </a:xfrm>
          <a:prstGeom prst="roundRect">
            <a:avLst>
              <a:gd fmla="val 16667" name="adj"/>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0" name="Google Shape;350;p44"/>
          <p:cNvSpPr/>
          <p:nvPr/>
        </p:nvSpPr>
        <p:spPr>
          <a:xfrm>
            <a:off x="5474521" y="2066651"/>
            <a:ext cx="928800" cy="458100"/>
          </a:xfrm>
          <a:prstGeom prst="roundRect">
            <a:avLst>
              <a:gd fmla="val 16667" name="adj"/>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 name="Google Shape;351;p44"/>
          <p:cNvSpPr txBox="1"/>
          <p:nvPr/>
        </p:nvSpPr>
        <p:spPr>
          <a:xfrm>
            <a:off x="1188421" y="1219448"/>
            <a:ext cx="63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01</a:t>
            </a:r>
            <a:endParaRPr b="1" sz="2400"/>
          </a:p>
        </p:txBody>
      </p:sp>
      <p:sp>
        <p:nvSpPr>
          <p:cNvPr id="352" name="Google Shape;352;p44"/>
          <p:cNvSpPr txBox="1"/>
          <p:nvPr/>
        </p:nvSpPr>
        <p:spPr>
          <a:xfrm>
            <a:off x="5621910" y="1996290"/>
            <a:ext cx="63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02</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pic>
        <p:nvPicPr>
          <p:cNvPr id="357" name="Google Shape;357;p45"/>
          <p:cNvPicPr preferRelativeResize="0"/>
          <p:nvPr/>
        </p:nvPicPr>
        <p:blipFill>
          <a:blip r:embed="rId4">
            <a:alphaModFix/>
          </a:blip>
          <a:stretch>
            <a:fillRect/>
          </a:stretch>
        </p:blipFill>
        <p:spPr>
          <a:xfrm>
            <a:off x="38750" y="4910424"/>
            <a:ext cx="742150" cy="190176"/>
          </a:xfrm>
          <a:prstGeom prst="rect">
            <a:avLst/>
          </a:prstGeom>
          <a:noFill/>
          <a:ln>
            <a:noFill/>
          </a:ln>
        </p:spPr>
      </p:pic>
      <p:pic>
        <p:nvPicPr>
          <p:cNvPr id="358" name="Google Shape;358;p45"/>
          <p:cNvPicPr preferRelativeResize="0"/>
          <p:nvPr/>
        </p:nvPicPr>
        <p:blipFill rotWithShape="1">
          <a:blip r:embed="rId5">
            <a:alphaModFix/>
          </a:blip>
          <a:srcRect b="0" l="26436" r="27715" t="0"/>
          <a:stretch/>
        </p:blipFill>
        <p:spPr>
          <a:xfrm>
            <a:off x="105549" y="4380600"/>
            <a:ext cx="601750" cy="522125"/>
          </a:xfrm>
          <a:prstGeom prst="rect">
            <a:avLst/>
          </a:prstGeom>
          <a:noFill/>
          <a:ln>
            <a:noFill/>
          </a:ln>
        </p:spPr>
      </p:pic>
      <p:sp>
        <p:nvSpPr>
          <p:cNvPr id="359" name="Google Shape;359;p45"/>
          <p:cNvSpPr txBox="1"/>
          <p:nvPr/>
        </p:nvSpPr>
        <p:spPr>
          <a:xfrm>
            <a:off x="1696550" y="1940700"/>
            <a:ext cx="606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0">
                <a:solidFill>
                  <a:schemeClr val="lt1"/>
                </a:solidFill>
              </a:rPr>
              <a:t>THANK YOU</a:t>
            </a:r>
            <a:endParaRPr b="1" sz="7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8"/>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7" name="Google Shape;87;p18"/>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1</a:t>
            </a:r>
            <a:endParaRPr sz="1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406000" y="344625"/>
            <a:ext cx="45300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5818E"/>
              </a:buClr>
              <a:buSzPts val="3000"/>
              <a:buFont typeface="Times New Roman"/>
              <a:buChar char="➢"/>
            </a:pPr>
            <a:r>
              <a:rPr b="1" lang="en" sz="3000">
                <a:solidFill>
                  <a:srgbClr val="45818E"/>
                </a:solidFill>
                <a:latin typeface="Times New Roman"/>
                <a:ea typeface="Times New Roman"/>
                <a:cs typeface="Times New Roman"/>
                <a:sym typeface="Times New Roman"/>
              </a:rPr>
              <a:t>Business Problem</a:t>
            </a:r>
            <a:endParaRPr b="1" sz="3000">
              <a:solidFill>
                <a:srgbClr val="45818E"/>
              </a:solidFill>
              <a:latin typeface="Times New Roman"/>
              <a:ea typeface="Times New Roman"/>
              <a:cs typeface="Times New Roman"/>
              <a:sym typeface="Times New Roman"/>
            </a:endParaRPr>
          </a:p>
        </p:txBody>
      </p:sp>
      <p:sp>
        <p:nvSpPr>
          <p:cNvPr id="93" name="Google Shape;93;p19"/>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 name="Google Shape;94;p19"/>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a:t>
            </a:r>
            <a:endParaRPr sz="1000">
              <a:solidFill>
                <a:schemeClr val="lt1"/>
              </a:solidFill>
            </a:endParaRPr>
          </a:p>
        </p:txBody>
      </p:sp>
      <p:pic>
        <p:nvPicPr>
          <p:cNvPr id="95" name="Google Shape;95;p19"/>
          <p:cNvPicPr preferRelativeResize="0"/>
          <p:nvPr/>
        </p:nvPicPr>
        <p:blipFill>
          <a:blip r:embed="rId4">
            <a:alphaModFix/>
          </a:blip>
          <a:stretch>
            <a:fillRect/>
          </a:stretch>
        </p:blipFill>
        <p:spPr>
          <a:xfrm>
            <a:off x="701800" y="988225"/>
            <a:ext cx="8077526" cy="392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0"/>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1" name="Google Shape;101;p20"/>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3</a:t>
            </a:r>
            <a:endParaRPr sz="1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4">
            <a:alphaModFix/>
          </a:blip>
          <a:stretch>
            <a:fillRect/>
          </a:stretch>
        </p:blipFill>
        <p:spPr>
          <a:xfrm>
            <a:off x="897200" y="2591450"/>
            <a:ext cx="3219925" cy="1917175"/>
          </a:xfrm>
          <a:prstGeom prst="rect">
            <a:avLst/>
          </a:prstGeom>
          <a:noFill/>
          <a:ln>
            <a:noFill/>
          </a:ln>
        </p:spPr>
      </p:pic>
      <p:pic>
        <p:nvPicPr>
          <p:cNvPr id="107" name="Google Shape;107;p21"/>
          <p:cNvPicPr preferRelativeResize="0"/>
          <p:nvPr/>
        </p:nvPicPr>
        <p:blipFill>
          <a:blip r:embed="rId5">
            <a:alphaModFix/>
          </a:blip>
          <a:stretch>
            <a:fillRect/>
          </a:stretch>
        </p:blipFill>
        <p:spPr>
          <a:xfrm>
            <a:off x="5736950" y="3032550"/>
            <a:ext cx="2152225" cy="1917175"/>
          </a:xfrm>
          <a:prstGeom prst="rect">
            <a:avLst/>
          </a:prstGeom>
          <a:noFill/>
          <a:ln>
            <a:noFill/>
          </a:ln>
        </p:spPr>
      </p:pic>
      <p:sp>
        <p:nvSpPr>
          <p:cNvPr id="108" name="Google Shape;108;p21"/>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9" name="Google Shape;109;p21"/>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4</a:t>
            </a:r>
            <a:endParaRPr sz="1000">
              <a:solidFill>
                <a:schemeClr val="lt1"/>
              </a:solidFill>
            </a:endParaRPr>
          </a:p>
        </p:txBody>
      </p:sp>
      <p:sp>
        <p:nvSpPr>
          <p:cNvPr id="110" name="Google Shape;110;p21"/>
          <p:cNvSpPr/>
          <p:nvPr/>
        </p:nvSpPr>
        <p:spPr>
          <a:xfrm>
            <a:off x="186350" y="1491075"/>
            <a:ext cx="8421300" cy="39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1200"/>
              </a:spcAft>
              <a:buClr>
                <a:schemeClr val="dk1"/>
              </a:buClr>
              <a:buSzPts val="1100"/>
              <a:buFont typeface="Arial"/>
              <a:buNone/>
            </a:pPr>
            <a:r>
              <a:rPr b="1" lang="en">
                <a:solidFill>
                  <a:srgbClr val="45818E"/>
                </a:solidFill>
                <a:latin typeface="Times New Roman"/>
                <a:ea typeface="Times New Roman"/>
                <a:cs typeface="Times New Roman"/>
                <a:sym typeface="Times New Roman"/>
              </a:rPr>
              <a:t>https://s3.amazonaws.com/amazon-reviews-pds/tsv/amazon_reviews_us_Mobile_Electronics_v1 _00.tsv.gz</a:t>
            </a:r>
            <a:endParaRPr>
              <a:latin typeface="Times New Roman"/>
              <a:ea typeface="Times New Roman"/>
              <a:cs typeface="Times New Roman"/>
              <a:sym typeface="Times New Roman"/>
            </a:endParaRPr>
          </a:p>
        </p:txBody>
      </p:sp>
      <p:sp>
        <p:nvSpPr>
          <p:cNvPr id="111" name="Google Shape;111;p21"/>
          <p:cNvSpPr/>
          <p:nvPr/>
        </p:nvSpPr>
        <p:spPr>
          <a:xfrm>
            <a:off x="3536275" y="401300"/>
            <a:ext cx="2424000" cy="936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nvSpPr>
        <p:spPr>
          <a:xfrm flipH="1">
            <a:off x="3938575" y="638900"/>
            <a:ext cx="16194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200"/>
              </a:spcAft>
              <a:buClr>
                <a:schemeClr val="dk1"/>
              </a:buClr>
              <a:buSzPts val="1100"/>
              <a:buFont typeface="Arial"/>
              <a:buNone/>
            </a:pPr>
            <a:r>
              <a:rPr b="1" lang="en" sz="1800">
                <a:solidFill>
                  <a:srgbClr val="45818E"/>
                </a:solidFill>
                <a:latin typeface="Times New Roman"/>
                <a:ea typeface="Times New Roman"/>
                <a:cs typeface="Times New Roman"/>
                <a:sym typeface="Times New Roman"/>
              </a:rPr>
              <a:t>Dataset Link</a:t>
            </a:r>
            <a:endParaRPr/>
          </a:p>
        </p:txBody>
      </p:sp>
      <p:sp>
        <p:nvSpPr>
          <p:cNvPr id="113" name="Google Shape;113;p21"/>
          <p:cNvSpPr/>
          <p:nvPr/>
        </p:nvSpPr>
        <p:spPr>
          <a:xfrm>
            <a:off x="4310450" y="2133800"/>
            <a:ext cx="4297200" cy="7716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just">
              <a:spcBef>
                <a:spcPts val="0"/>
              </a:spcBef>
              <a:spcAft>
                <a:spcPts val="1200"/>
              </a:spcAft>
              <a:buClr>
                <a:schemeClr val="dk1"/>
              </a:buClr>
              <a:buSzPts val="1100"/>
              <a:buFont typeface="Arial"/>
              <a:buNone/>
            </a:pPr>
            <a:r>
              <a:rPr b="1" lang="en" sz="1600">
                <a:solidFill>
                  <a:srgbClr val="45818E"/>
                </a:solidFill>
                <a:latin typeface="Times New Roman"/>
                <a:ea typeface="Times New Roman"/>
                <a:cs typeface="Times New Roman"/>
                <a:sym typeface="Times New Roman"/>
              </a:rPr>
              <a:t>Over 2 million reviews of mobile electronics products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4">
            <a:alphaModFix/>
          </a:blip>
          <a:stretch>
            <a:fillRect/>
          </a:stretch>
        </p:blipFill>
        <p:spPr>
          <a:xfrm>
            <a:off x="834800" y="810425"/>
            <a:ext cx="3220924" cy="4194875"/>
          </a:xfrm>
          <a:prstGeom prst="rect">
            <a:avLst/>
          </a:prstGeom>
          <a:noFill/>
          <a:ln>
            <a:noFill/>
          </a:ln>
        </p:spPr>
      </p:pic>
      <p:pic>
        <p:nvPicPr>
          <p:cNvPr id="119" name="Google Shape;119;p22"/>
          <p:cNvPicPr preferRelativeResize="0"/>
          <p:nvPr/>
        </p:nvPicPr>
        <p:blipFill>
          <a:blip r:embed="rId5">
            <a:alphaModFix/>
          </a:blip>
          <a:stretch>
            <a:fillRect/>
          </a:stretch>
        </p:blipFill>
        <p:spPr>
          <a:xfrm>
            <a:off x="4812825" y="1267626"/>
            <a:ext cx="3320725" cy="3618025"/>
          </a:xfrm>
          <a:prstGeom prst="rect">
            <a:avLst/>
          </a:prstGeom>
          <a:noFill/>
          <a:ln>
            <a:noFill/>
          </a:ln>
        </p:spPr>
      </p:pic>
      <p:sp>
        <p:nvSpPr>
          <p:cNvPr id="120" name="Google Shape;120;p22"/>
          <p:cNvSpPr/>
          <p:nvPr/>
        </p:nvSpPr>
        <p:spPr>
          <a:xfrm>
            <a:off x="834800" y="197600"/>
            <a:ext cx="5948100" cy="4686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Clr>
                <a:srgbClr val="45818E"/>
              </a:buClr>
              <a:buSzPts val="3600"/>
              <a:buFont typeface="Times New Roman"/>
              <a:buChar char="➢"/>
            </a:pPr>
            <a:r>
              <a:rPr lang="en" sz="3600">
                <a:solidFill>
                  <a:srgbClr val="45818E"/>
                </a:solidFill>
                <a:latin typeface="Times New Roman"/>
                <a:ea typeface="Times New Roman"/>
                <a:cs typeface="Times New Roman"/>
                <a:sym typeface="Times New Roman"/>
              </a:rPr>
              <a:t>Dataset Columns</a:t>
            </a:r>
            <a:endParaRPr sz="3600">
              <a:solidFill>
                <a:srgbClr val="45818E"/>
              </a:solidFill>
              <a:latin typeface="Times New Roman"/>
              <a:ea typeface="Times New Roman"/>
              <a:cs typeface="Times New Roman"/>
              <a:sym typeface="Times New Roman"/>
            </a:endParaRPr>
          </a:p>
        </p:txBody>
      </p:sp>
      <p:cxnSp>
        <p:nvCxnSpPr>
          <p:cNvPr id="121" name="Google Shape;121;p22"/>
          <p:cNvCxnSpPr/>
          <p:nvPr/>
        </p:nvCxnSpPr>
        <p:spPr>
          <a:xfrm rot="10800000">
            <a:off x="8133525" y="3472025"/>
            <a:ext cx="729600" cy="264600"/>
          </a:xfrm>
          <a:prstGeom prst="straightConnector1">
            <a:avLst/>
          </a:prstGeom>
          <a:noFill/>
          <a:ln cap="flat" cmpd="sng" w="9525">
            <a:solidFill>
              <a:schemeClr val="dk2"/>
            </a:solidFill>
            <a:prstDash val="solid"/>
            <a:round/>
            <a:headEnd len="med" w="med" type="none"/>
            <a:tailEnd len="med" w="med" type="triangle"/>
          </a:ln>
        </p:spPr>
      </p:cxnSp>
      <p:cxnSp>
        <p:nvCxnSpPr>
          <p:cNvPr id="122" name="Google Shape;122;p22"/>
          <p:cNvCxnSpPr/>
          <p:nvPr/>
        </p:nvCxnSpPr>
        <p:spPr>
          <a:xfrm flipH="1">
            <a:off x="8160500" y="3736625"/>
            <a:ext cx="712800" cy="387000"/>
          </a:xfrm>
          <a:prstGeom prst="straightConnector1">
            <a:avLst/>
          </a:prstGeom>
          <a:noFill/>
          <a:ln cap="flat" cmpd="sng" w="9525">
            <a:solidFill>
              <a:schemeClr val="dk2"/>
            </a:solidFill>
            <a:prstDash val="solid"/>
            <a:round/>
            <a:headEnd len="med" w="med" type="none"/>
            <a:tailEnd len="med" w="med" type="triangle"/>
          </a:ln>
        </p:spPr>
      </p:cxnSp>
      <p:cxnSp>
        <p:nvCxnSpPr>
          <p:cNvPr id="123" name="Google Shape;123;p22"/>
          <p:cNvCxnSpPr/>
          <p:nvPr/>
        </p:nvCxnSpPr>
        <p:spPr>
          <a:xfrm flipH="1">
            <a:off x="4055850" y="4734750"/>
            <a:ext cx="539700" cy="1020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22"/>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 name="Google Shape;125;p22"/>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5</a:t>
            </a:r>
            <a:endParaRPr sz="1000">
              <a:solidFill>
                <a:schemeClr val="lt1"/>
              </a:solidFill>
            </a:endParaRPr>
          </a:p>
        </p:txBody>
      </p:sp>
      <p:cxnSp>
        <p:nvCxnSpPr>
          <p:cNvPr id="126" name="Google Shape;126;p22"/>
          <p:cNvCxnSpPr/>
          <p:nvPr/>
        </p:nvCxnSpPr>
        <p:spPr>
          <a:xfrm rot="10800000">
            <a:off x="4083775" y="3667125"/>
            <a:ext cx="42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2745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5818E"/>
              </a:buClr>
              <a:buSzPts val="3000"/>
              <a:buChar char="➢"/>
            </a:pPr>
            <a:r>
              <a:rPr b="1" lang="en" sz="3000">
                <a:solidFill>
                  <a:srgbClr val="45818E"/>
                </a:solidFill>
              </a:rPr>
              <a:t>Cleaned Data</a:t>
            </a:r>
            <a:endParaRPr b="1" sz="3000">
              <a:solidFill>
                <a:srgbClr val="45818E"/>
              </a:solidFill>
            </a:endParaRPr>
          </a:p>
        </p:txBody>
      </p:sp>
      <p:pic>
        <p:nvPicPr>
          <p:cNvPr id="132" name="Google Shape;132;p23"/>
          <p:cNvPicPr preferRelativeResize="0"/>
          <p:nvPr/>
        </p:nvPicPr>
        <p:blipFill>
          <a:blip r:embed="rId3">
            <a:alphaModFix/>
          </a:blip>
          <a:stretch>
            <a:fillRect/>
          </a:stretch>
        </p:blipFill>
        <p:spPr>
          <a:xfrm>
            <a:off x="1169675" y="2263225"/>
            <a:ext cx="6804650" cy="1950475"/>
          </a:xfrm>
          <a:prstGeom prst="rect">
            <a:avLst/>
          </a:prstGeom>
          <a:noFill/>
          <a:ln>
            <a:noFill/>
          </a:ln>
        </p:spPr>
      </p:pic>
      <p:pic>
        <p:nvPicPr>
          <p:cNvPr id="133" name="Google Shape;133;p23"/>
          <p:cNvPicPr preferRelativeResize="0"/>
          <p:nvPr/>
        </p:nvPicPr>
        <p:blipFill>
          <a:blip r:embed="rId4">
            <a:alphaModFix/>
          </a:blip>
          <a:stretch>
            <a:fillRect/>
          </a:stretch>
        </p:blipFill>
        <p:spPr>
          <a:xfrm>
            <a:off x="2113375" y="1084525"/>
            <a:ext cx="4772025" cy="1028700"/>
          </a:xfrm>
          <a:prstGeom prst="rect">
            <a:avLst/>
          </a:prstGeom>
          <a:noFill/>
          <a:ln>
            <a:noFill/>
          </a:ln>
        </p:spPr>
      </p:pic>
      <p:sp>
        <p:nvSpPr>
          <p:cNvPr id="134" name="Google Shape;134;p23"/>
          <p:cNvSpPr/>
          <p:nvPr/>
        </p:nvSpPr>
        <p:spPr>
          <a:xfrm rot="10800000">
            <a:off x="8728825" y="4822405"/>
            <a:ext cx="461700" cy="2457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 name="Google Shape;135;p23"/>
          <p:cNvSpPr txBox="1"/>
          <p:nvPr/>
        </p:nvSpPr>
        <p:spPr>
          <a:xfrm>
            <a:off x="8779332" y="4761888"/>
            <a:ext cx="2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6</a:t>
            </a:r>
            <a:endParaRPr sz="1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